
<file path=[Content_Types].xml><?xml version="1.0" encoding="utf-8"?>
<Types xmlns="http://schemas.openxmlformats.org/package/2006/content-types">
  <Default Extension="bin" ContentType="image/x-emf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  <p:sldMasterId id="2147483698" r:id="rId4"/>
    <p:sldMasterId id="2147483714" r:id="rId5"/>
  </p:sldMasterIdLst>
  <p:notesMasterIdLst>
    <p:notesMasterId r:id="rId24"/>
  </p:notesMasterIdLst>
  <p:sldIdLst>
    <p:sldId id="370" r:id="rId6"/>
    <p:sldId id="323" r:id="rId7"/>
    <p:sldId id="372" r:id="rId8"/>
    <p:sldId id="371" r:id="rId9"/>
    <p:sldId id="281" r:id="rId10"/>
    <p:sldId id="306" r:id="rId11"/>
    <p:sldId id="307" r:id="rId12"/>
    <p:sldId id="312" r:id="rId13"/>
    <p:sldId id="310" r:id="rId14"/>
    <p:sldId id="301" r:id="rId15"/>
    <p:sldId id="315" r:id="rId16"/>
    <p:sldId id="289" r:id="rId17"/>
    <p:sldId id="288" r:id="rId18"/>
    <p:sldId id="373" r:id="rId19"/>
    <p:sldId id="308" r:id="rId20"/>
    <p:sldId id="327" r:id="rId21"/>
    <p:sldId id="374" r:id="rId22"/>
    <p:sldId id="365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B123AC-B2B0-4517-8537-6065C049A758}">
          <p14:sldIdLst>
            <p14:sldId id="370"/>
          </p14:sldIdLst>
        </p14:section>
        <p14:section name="Baggrund" id="{261F0BF6-CF32-4633-8B62-F85DBF72BA87}">
          <p14:sldIdLst>
            <p14:sldId id="323"/>
          </p14:sldIdLst>
        </p14:section>
        <p14:section name="Forebyggelse" id="{B8862134-F579-48E4-A299-0F6C6A0AE1E3}">
          <p14:sldIdLst>
            <p14:sldId id="372"/>
          </p14:sldIdLst>
        </p14:section>
        <p14:section name="Om politikker " id="{C1917452-A181-4350-B68A-6F6D3DFDBBCA}">
          <p14:sldIdLst>
            <p14:sldId id="371"/>
          </p14:sldIdLst>
        </p14:section>
        <p14:section name="Definitioner og gråzoner" id="{F447E2B3-B5ED-4E44-894F-077C89C9B74E}">
          <p14:sldIdLst>
            <p14:sldId id="281"/>
            <p14:sldId id="306"/>
            <p14:sldId id="307"/>
          </p14:sldIdLst>
        </p14:section>
        <p14:section name="Indberetning" id="{B51778F3-B1B0-44F2-A132-630B8C4A344E}">
          <p14:sldIdLst>
            <p14:sldId id="312"/>
            <p14:sldId id="310"/>
          </p14:sldIdLst>
        </p14:section>
        <p14:section name="Vidner" id="{40442B64-79C4-4A1B-96C5-C3686607B64D}">
          <p14:sldIdLst>
            <p14:sldId id="301"/>
          </p14:sldIdLst>
        </p14:section>
        <p14:section name="Håndtering" id="{1BBD0D67-A606-407A-AB75-E78E21353654}">
          <p14:sldIdLst>
            <p14:sldId id="315"/>
          </p14:sldIdLst>
        </p14:section>
        <p14:section name="sanktioner" id="{54B22CDC-B73D-467C-950D-EE6F14ED3C64}">
          <p14:sldIdLst>
            <p14:sldId id="289"/>
          </p14:sldIdLst>
        </p14:section>
        <p14:section name="synlighed" id="{4A4CCDB6-6B69-4CE7-8377-24F61578CDE9}">
          <p14:sldIdLst>
            <p14:sldId id="288"/>
          </p14:sldIdLst>
        </p14:section>
        <p14:section name="Træning og uddannelse " id="{88B2047B-CDC4-42AF-A2A6-BD80AD95DCDB}">
          <p14:sldIdLst>
            <p14:sldId id="373"/>
            <p14:sldId id="308"/>
            <p14:sldId id="327"/>
          </p14:sldIdLst>
        </p14:section>
        <p14:section name="Information og kontakt" id="{12901A97-67C4-4657-92BE-9D308E1A4CCC}">
          <p14:sldIdLst>
            <p14:sldId id="374"/>
            <p14:sldId id="365"/>
          </p14:sldIdLst>
        </p14:section>
        <p14:section name="Synlighed" id="{4678CEB9-0F0A-4754-8245-A2E0BFE4039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DFE"/>
    <a:srgbClr val="CEE6FE"/>
    <a:srgbClr val="44546A"/>
    <a:srgbClr val="D9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75AC3C-3655-4B4A-853F-6C826BD1ED34}" v="16" dt="2022-01-18T15:30:04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7" autoAdjust="0"/>
    <p:restoredTop sz="93792" autoAdjust="0"/>
  </p:normalViewPr>
  <p:slideViewPr>
    <p:cSldViewPr snapToGrid="0" showGuides="1">
      <p:cViewPr varScale="1">
        <p:scale>
          <a:sx n="116" d="100"/>
          <a:sy n="116" d="100"/>
        </p:scale>
        <p:origin x="126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33" Type="http://schemas.openxmlformats.org/officeDocument/2006/relationships/customXml" Target="../customXml/item5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19/01/2022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24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4981C-CC58-4018-9B19-5053EFA6B6A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08762-F27B-4C02-A3F6-05048278412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12D8-5072-4594-BF5D-AA7E20B5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3A0A7-EC54-4441-8755-920913589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FEC30-FD17-4A0D-8659-25CD9B3E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C2074-5960-42DC-943A-A7A7CC8C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703-78D4-4893-BA33-CD26042A6F8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5F068-B392-4DAA-BC46-E7C424F4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D5D8B-E88E-4A1D-98E6-16B8E34D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4DB1-7EAC-4C1A-B9D2-C7DA9C0CE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81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69B7-7723-4CC0-B088-7C3B5689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7E75E1-8418-482F-9845-056865E52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73F43-881A-43BD-956C-3AAFDF2A0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6E018-3126-4C64-B572-D8AC7FA5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703-78D4-4893-BA33-CD26042A6F8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6A244-D2C2-4C05-B0F3-5B58EB60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70769-1583-40E2-BD5E-B38F8961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4DB1-7EAC-4C1A-B9D2-C7DA9C0CE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16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9347D-CF02-4280-A498-CA68F24A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7C7683-A713-4B69-B11D-9BB51AC9AE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6390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492" y="2462526"/>
            <a:ext cx="8143200" cy="16092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492" y="4446000"/>
            <a:ext cx="8143200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9198001" y="805417"/>
            <a:ext cx="2559600" cy="115200"/>
          </a:xfrm>
        </p:spPr>
        <p:txBody>
          <a:bodyPr/>
          <a:lstStyle>
            <a:lvl1pPr marL="0" indent="0" algn="r">
              <a:buNone/>
              <a:defRPr sz="950" b="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/>
              <a:t>Seksuel chikane - Forekomst, konsekvenser og forebyggelse</a:t>
            </a:r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4461DC-8B44-4DE3-AEA0-5049A880ECDD}"/>
              </a:ext>
            </a:extLst>
          </p:cNvPr>
          <p:cNvSpPr/>
          <p:nvPr userDrawn="1"/>
        </p:nvSpPr>
        <p:spPr>
          <a:xfrm>
            <a:off x="431611" y="0"/>
            <a:ext cx="11331764" cy="2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1557C-824F-41F9-87B9-A19D054280EB}"/>
              </a:ext>
            </a:extLst>
          </p:cNvPr>
          <p:cNvSpPr/>
          <p:nvPr userDrawn="1"/>
        </p:nvSpPr>
        <p:spPr>
          <a:xfrm>
            <a:off x="431611" y="6595200"/>
            <a:ext cx="11331764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98000" y="651556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/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noProof="0" dirty="0"/>
              <a:t>Medarbejdertitel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98000" y="497694"/>
            <a:ext cx="2559600" cy="115200"/>
          </a:xfrm>
        </p:spPr>
        <p:txBody>
          <a:bodyPr/>
          <a:lstStyle>
            <a:lvl1pPr marL="0" indent="0" algn="r">
              <a:buNone/>
              <a:defRPr sz="950" b="1"/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noProof="0" dirty="0"/>
              <a:t>Navn Navnesen</a:t>
            </a:r>
          </a:p>
        </p:txBody>
      </p:sp>
      <p:pic>
        <p:nvPicPr>
          <p:cNvPr id="1026" name="Picture 2" descr="C:\Users\ibl\Desktop\PP skabelon\LOGOER\Det Nationale Forskingscenter for Arbejdsmilj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1" y="262800"/>
            <a:ext cx="2787589" cy="12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670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8C3E4E-BBDD-48E9-8B71-E6059F1139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452CA0-426F-4CB6-9FD6-95786A854BF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 lIns="0" tIns="16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Marker baggrund for indsætte billede</a:t>
            </a:r>
            <a:endParaRPr lang="da-DK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43C751-657A-44C9-873F-498B6CC2FDE1}"/>
              </a:ext>
            </a:extLst>
          </p:cNvPr>
          <p:cNvSpPr/>
          <p:nvPr userDrawn="1"/>
        </p:nvSpPr>
        <p:spPr>
          <a:xfrm>
            <a:off x="431611" y="0"/>
            <a:ext cx="11331764" cy="2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FE88B3-205D-4832-9530-76BB01F708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399" y="0"/>
            <a:ext cx="11328976" cy="262800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492" y="2462526"/>
            <a:ext cx="8143200" cy="16092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492" y="4446000"/>
            <a:ext cx="8143200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9198001" y="805417"/>
            <a:ext cx="2559600" cy="115200"/>
          </a:xfrm>
        </p:spPr>
        <p:txBody>
          <a:bodyPr/>
          <a:lstStyle>
            <a:lvl1pPr marL="0" indent="0" algn="r">
              <a:buNone/>
              <a:defRPr sz="95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98000" y="651556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Medarbejdertitel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98000" y="497694"/>
            <a:ext cx="2559600" cy="115200"/>
          </a:xfrm>
        </p:spPr>
        <p:txBody>
          <a:bodyPr/>
          <a:lstStyle>
            <a:lvl1pPr marL="0" indent="0" algn="r">
              <a:buNone/>
              <a:defRPr sz="950" b="1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Navn Navnesen</a:t>
            </a:r>
          </a:p>
        </p:txBody>
      </p:sp>
      <p:sp>
        <p:nvSpPr>
          <p:cNvPr id="13" name="FLD_PresentationTitle" hidden="1">
            <a:extLst>
              <a:ext uri="{FF2B5EF4-FFF2-40B4-BE49-F238E27FC236}">
                <a16:creationId xmlns:a16="http://schemas.microsoft.com/office/drawing/2014/main" id="{C123D1A9-0767-483A-8225-65459EFE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/>
              <a:t>Seksuel chikane - Forekomst, konsekvenser og forebyggelse</a:t>
            </a:r>
            <a:endParaRPr lang="da-DK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79797EBF-36A9-4B7E-9F87-8907DC9C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6FBC98D-49B7-4509-923D-45CFDF8C5A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399" y="6595200"/>
            <a:ext cx="11328976" cy="2628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2050" name="Picture 2" descr="C:\Users\ibl\Desktop\PP skabelon\LOGOER\Det Nationale Forskingscenter for Arbejdsmiljo_NEG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2" y="145780"/>
            <a:ext cx="2826264" cy="12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5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1" y="2051999"/>
            <a:ext cx="8748000" cy="3761995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r>
              <a:rPr lang="da-DK" noProof="0"/>
              <a:t>Seksuel chikane - Forekomst, konsekvenser og forebyggelse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41DBED25-9FCF-4042-BE7C-9B92A9FF8C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4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B47D0394-8450-48E0-A2F6-94FDD27F6829}"/>
              </a:ext>
            </a:extLst>
          </p:cNvPr>
          <p:cNvSpPr/>
          <p:nvPr userDrawn="1"/>
        </p:nvSpPr>
        <p:spPr>
          <a:xfrm>
            <a:off x="427128" y="2046518"/>
            <a:ext cx="11337759" cy="37619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E6BEE09-5A9E-4EAA-98FA-EDC36D17FA3D}"/>
              </a:ext>
            </a:extLst>
          </p:cNvPr>
          <p:cNvSpPr/>
          <p:nvPr userDrawn="1"/>
        </p:nvSpPr>
        <p:spPr>
          <a:xfrm>
            <a:off x="427128" y="617429"/>
            <a:ext cx="11337759" cy="61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6953E9D-48F1-4357-9744-F7244863C59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8" y="988154"/>
            <a:ext cx="11337759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109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4" y="2051999"/>
            <a:ext cx="5487679" cy="3761995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r>
              <a:rPr lang="da-DK" noProof="0"/>
              <a:t>Seksuel chikane - Forekomst, konsekvenser og forebyggelse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4C4D93-7B27-4019-925E-9DB35D7C3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8" y="988154"/>
            <a:ext cx="11337759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91A6608-7D3E-4593-BB31-B40A60FDA8A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77243" y="2051999"/>
            <a:ext cx="5480399" cy="3761995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6FF08774-C93E-4FA8-9CF6-8A28A6330EA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4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1" name="Date_DateCustomA" hidden="1">
            <a:extLst>
              <a:ext uri="{FF2B5EF4-FFF2-40B4-BE49-F238E27FC236}">
                <a16:creationId xmlns:a16="http://schemas.microsoft.com/office/drawing/2014/main" id="{3B1BAB41-9B89-4DAB-AC95-398DF9CC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4469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9ADD05-CB26-41BC-BADE-66930D04AFF3}"/>
              </a:ext>
            </a:extLst>
          </p:cNvPr>
          <p:cNvSpPr/>
          <p:nvPr userDrawn="1"/>
        </p:nvSpPr>
        <p:spPr>
          <a:xfrm>
            <a:off x="0" y="2"/>
            <a:ext cx="5914792" cy="68579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836" y="2051999"/>
            <a:ext cx="5482799" cy="3761995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Seksuel chikane - Forekomst, konsekvenser og forebyggelse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4C4D93-7B27-4019-925E-9DB35D7C3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74840" y="1024142"/>
            <a:ext cx="5482791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B2ED1E1-EDDB-4615-B974-BB35C69400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7059" y="628650"/>
            <a:ext cx="5127625" cy="51853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3944CFDE-3736-4D22-A73D-5C4C944F0F2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74800" y="617429"/>
            <a:ext cx="5485200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2" name="Date_DateCustomA" hidden="1">
            <a:extLst>
              <a:ext uri="{FF2B5EF4-FFF2-40B4-BE49-F238E27FC236}">
                <a16:creationId xmlns:a16="http://schemas.microsoft.com/office/drawing/2014/main" id="{F0CBB1BF-508B-4620-B53A-E34B60BA74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4098" name="Picture 2" descr="C:\Users\ibl\Desktop\PP skabelon\LOGOER\Det Nationale Forskingscenter for Arbejdsmiljo_NEG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9" y="5820253"/>
            <a:ext cx="2000761" cy="89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195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4" y="2051999"/>
            <a:ext cx="7420879" cy="3761995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r>
              <a:rPr lang="da-DK" noProof="0"/>
              <a:t>Seksuel chikane - Forekomst, konsekvenser og forebyggelse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41DBED25-9FCF-4042-BE7C-9B92A9FF8C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4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F5C50BA5-F381-447A-A5C2-DE11561DBB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8000" y="2051999"/>
            <a:ext cx="3549597" cy="1607495"/>
          </a:xfrm>
          <a:solidFill>
            <a:schemeClr val="tx2"/>
          </a:solidFill>
        </p:spPr>
        <p:txBody>
          <a:bodyPr lIns="216000" tIns="216000" rIns="216000" bIns="216000"/>
          <a:lstStyle>
            <a:lvl1pPr marL="0" indent="0">
              <a:buClr>
                <a:schemeClr val="bg1"/>
              </a:buClr>
              <a:buFont typeface="Calibri" panose="020F0502020204030204" pitchFamily="34" charset="0"/>
              <a:buChar char="​"/>
              <a:defRPr sz="4400" b="1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Font typeface="Calibri" panose="020F0502020204030204" pitchFamily="34" charset="0"/>
              <a:buChar char="​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56%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" name="Date_DateCustomA" hidden="1">
            <a:extLst>
              <a:ext uri="{FF2B5EF4-FFF2-40B4-BE49-F238E27FC236}">
                <a16:creationId xmlns:a16="http://schemas.microsoft.com/office/drawing/2014/main" id="{D3897813-E321-452C-B280-9AE7127C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D0F0542-3174-4669-BF1C-AC0ADE13A9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8" y="988154"/>
            <a:ext cx="11337759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5C262016-37C5-41B6-8FC4-E5614F7A54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08000" y="3853148"/>
            <a:ext cx="3549597" cy="1607495"/>
          </a:xfrm>
          <a:solidFill>
            <a:schemeClr val="accent2"/>
          </a:solidFill>
        </p:spPr>
        <p:txBody>
          <a:bodyPr lIns="216000" tIns="216000" rIns="216000" bIns="216000"/>
          <a:lstStyle>
            <a:lvl1pPr marL="0" indent="0">
              <a:buClr>
                <a:schemeClr val="bg1"/>
              </a:buClr>
              <a:buFont typeface="Calibri" panose="020F0502020204030204" pitchFamily="34" charset="0"/>
              <a:buChar char="​"/>
              <a:defRPr sz="1600" b="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Font typeface="Calibri" panose="020F0502020204030204" pitchFamily="34" charset="0"/>
              <a:buChar char="​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150776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E571E61-9BE6-4D21-93C5-55BB00D1615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274800" y="0"/>
            <a:ext cx="5917200" cy="6858000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ikon for at indsætte billede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4" y="2051999"/>
            <a:ext cx="5487679" cy="3761995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Seksuel chikane - Forekomst, konsekvenser og forebyggelse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938FB493-B08C-476B-B49E-C8AD993273C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8" y="617429"/>
            <a:ext cx="5487671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1" name="Date_DateCustomA" hidden="1">
            <a:extLst>
              <a:ext uri="{FF2B5EF4-FFF2-40B4-BE49-F238E27FC236}">
                <a16:creationId xmlns:a16="http://schemas.microsoft.com/office/drawing/2014/main" id="{CF23EAF1-C319-4D2A-8C45-7DFF9A3B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34133B0-3967-4329-B503-D07DB722804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0" y="988154"/>
            <a:ext cx="5487671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9980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00E2174-B641-49F1-B88A-78B3D5337C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801" y="2462526"/>
            <a:ext cx="10082403" cy="16092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7224417"/>
            <a:ext cx="0" cy="0"/>
          </a:xfrm>
        </p:spPr>
        <p:txBody>
          <a:bodyPr/>
          <a:lstStyle>
            <a:lvl1pPr algn="l">
              <a:defRPr sz="100" b="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7224417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r>
              <a:rPr lang="da-DK"/>
              <a:t>Seksuel chikane - Forekomst, konsekvenser og forebyggelse</a:t>
            </a:r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7224417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1557C-824F-41F9-87B9-A19D054280EB}"/>
              </a:ext>
            </a:extLst>
          </p:cNvPr>
          <p:cNvSpPr/>
          <p:nvPr userDrawn="1"/>
        </p:nvSpPr>
        <p:spPr>
          <a:xfrm>
            <a:off x="431611" y="6595200"/>
            <a:ext cx="11331764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98000" y="5817161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Medarbejdertitel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98000" y="5663299"/>
            <a:ext cx="2559600" cy="115200"/>
          </a:xfrm>
        </p:spPr>
        <p:txBody>
          <a:bodyPr/>
          <a:lstStyle>
            <a:lvl1pPr marL="0" indent="0" algn="r">
              <a:buNone/>
              <a:defRPr sz="950" b="1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Navn Navnesen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90B67A7E-F8AD-4501-B3ED-7DF56BC189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98000" y="6093771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Navn.navnesen@bm.dk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33219B6C-E56F-40C7-AC30-BCA5E6900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8000" y="6229285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+45 2345 3456</a:t>
            </a:r>
          </a:p>
        </p:txBody>
      </p:sp>
      <p:pic>
        <p:nvPicPr>
          <p:cNvPr id="5122" name="Picture 2" descr="C:\Users\ibl\Desktop\PP skabelon\LOGOER\Det Nationale Forskingscenter for Arbejdsmiljo_NEG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9" y="5344421"/>
            <a:ext cx="2811507" cy="12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9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blå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02E20981-DA76-4348-8061-6D994FFD98B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1620000" anchor="t" anchorCtr="0"/>
          <a:lstStyle>
            <a:lvl1pPr marL="0" marR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Tx/>
              <a:buFont typeface="Verdana" panose="020B0604030504040204" pitchFamily="34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da-DK" noProof="0"/>
              <a:t>Marker baggrund for at indsætte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801" y="2462526"/>
            <a:ext cx="10082403" cy="16092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3" name="FLD_PresentationTitle">
            <a:extLst>
              <a:ext uri="{FF2B5EF4-FFF2-40B4-BE49-F238E27FC236}">
                <a16:creationId xmlns:a16="http://schemas.microsoft.com/office/drawing/2014/main" id="{63D5B0E7-3D1F-42FA-ABF0-9019A793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r>
              <a:rPr lang="da-DK" noProof="0"/>
              <a:t>Seksuel chikane - Forekomst, konsekvenser og forebyggelse</a:t>
            </a:r>
            <a:endParaRPr lang="da-DK" noProof="0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CBFEA6B7-9380-4434-8E44-527B3CEE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 dirty="0"/>
          </a:p>
        </p:txBody>
      </p:sp>
      <p:sp>
        <p:nvSpPr>
          <p:cNvPr id="37" name="Date_DateCustomA" hidden="1">
            <a:extLst>
              <a:ext uri="{FF2B5EF4-FFF2-40B4-BE49-F238E27FC236}">
                <a16:creationId xmlns:a16="http://schemas.microsoft.com/office/drawing/2014/main" id="{8BE199B1-A553-43EF-83DF-C1211EC6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11" name="Picture 3" descr="C:\Users\ibl\Desktop\PP skabelon\LOGOER\Det Nationale Forskingscenter for Arbejdsmiljo_PO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5" y="5939161"/>
            <a:ext cx="1675729" cy="74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627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l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Seksuel chikane - Forekomst, konsekvenser og forebyggelse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FF51C73-4488-4E0B-8A5D-D7AA11C9E3F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4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Date_DateCustomA" hidden="1">
            <a:extLst>
              <a:ext uri="{FF2B5EF4-FFF2-40B4-BE49-F238E27FC236}">
                <a16:creationId xmlns:a16="http://schemas.microsoft.com/office/drawing/2014/main" id="{1BBF7982-38D1-452A-8F40-BF165A38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722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Seksuel chikane - Forekomst, konsekvenser og forebyggelse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5" name="Date_DateCustomA" hidden="1">
            <a:extLst>
              <a:ext uri="{FF2B5EF4-FFF2-40B4-BE49-F238E27FC236}">
                <a16:creationId xmlns:a16="http://schemas.microsoft.com/office/drawing/2014/main" id="{0456FB29-A127-41CE-A7CE-3D8128F4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8314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delete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before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</a:t>
            </a:r>
            <a:endParaRPr lang="da-DK" sz="1800" dirty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33789"/>
            <a:ext cx="2160799" cy="47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da-DK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da-DK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da-DK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insert new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an appropriate layout from the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down</a:t>
            </a:r>
            <a:r>
              <a:rPr lang="da-DK" altLang="da-DK" sz="900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resetposition, size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535" y="1833789"/>
            <a:ext cx="2160799" cy="273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925283" y="1815931"/>
            <a:ext cx="2160799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9" y="2877130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33943" y="3538598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729933" y="4208262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31923" y="531864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25732" y="2075087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06348" y="2748473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84080" y="3242463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33789"/>
            <a:ext cx="2280360" cy="442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535" y="1833789"/>
            <a:ext cx="2160799" cy="258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925241" y="1815928"/>
            <a:ext cx="2358243" cy="369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9" y="2877130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714510" y="3538601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29933" y="4208262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02678" y="5318642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25732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06348" y="2748473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84080" y="3242463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64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089" y="1208079"/>
            <a:ext cx="10741024" cy="320088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latin typeface="Palatino Linotype" panose="02040502050505030304" pitchFamily="18" charset="0"/>
              </a:defRPr>
            </a:lvl9pPr>
          </a:lstStyle>
          <a:p>
            <a:r>
              <a:rPr lang="en-US" dirty="0"/>
              <a:t>Enter subtitle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827087" y="2051056"/>
            <a:ext cx="10741025" cy="38179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chart, table or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noFill/>
              </a:rPr>
              <a:t>Seksuel chikane - Forekomst, konsekvenser og forebyggelse</a:t>
            </a:r>
            <a:endParaRPr lang="en-GB" dirty="0">
              <a:noFill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16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0207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7436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151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4254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5822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921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353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AA208-28D6-470D-B539-73F9AC20E86C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724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3963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4981C-CC58-4018-9B19-5053EFA6B6A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972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08762-F27B-4C02-A3F6-05048278412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65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3042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94125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28387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12D8-5072-4594-BF5D-AA7E20B5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3A0A7-EC54-4441-8755-920913589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FEC30-FD17-4A0D-8659-25CD9B3E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C2074-5960-42DC-943A-A7A7CC8C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703-78D4-4893-BA33-CD26042A6F8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5F068-B392-4DAA-BC46-E7C424F4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D5D8B-E88E-4A1D-98E6-16B8E34D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4DB1-7EAC-4C1A-B9D2-C7DA9C0CE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089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69B7-7723-4CC0-B088-7C3B5689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7E75E1-8418-482F-9845-056865E52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73F43-881A-43BD-956C-3AAFDF2A0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6E018-3126-4C64-B572-D8AC7FA5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703-78D4-4893-BA33-CD26042A6F8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6A244-D2C2-4C05-B0F3-5B58EB60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70769-1583-40E2-BD5E-B38F8961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4DB1-7EAC-4C1A-B9D2-C7DA9C0CE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690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90800"/>
            <a:ext cx="11376000" cy="385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brug ENTER og så TAB-tasten for at få punktopstillet tekst eller klik ikon for at tilføje stor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2" y="6653833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15. januar 2019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6915602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Statens Institut for Folkesundhed</a:t>
            </a:r>
          </a:p>
        </p:txBody>
      </p:sp>
      <p:sp>
        <p:nvSpPr>
          <p:cNvPr id="14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3922037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1292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AA208-28D6-470D-B539-73F9AC20E86C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1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1.bin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  <a:endParaRPr lang="da-DK"/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8" r:id="rId4"/>
    <p:sldLayoutId id="2147483690" r:id="rId5"/>
    <p:sldLayoutId id="2147483686" r:id="rId6"/>
    <p:sldLayoutId id="2147483692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  <p:sldLayoutId id="2147483693" r:id="rId15"/>
    <p:sldLayoutId id="2147483696" r:id="rId16"/>
    <p:sldLayoutId id="2147483733" r:id="rId17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427124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427124" y="2051999"/>
            <a:ext cx="11332879" cy="3761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0" y="721921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9171709" y="6387779"/>
            <a:ext cx="2588291" cy="1133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None/>
              <a:defRPr sz="5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Seksuel chikane - Forekomst, konsekvenser og forebyggelse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9171709" y="6501130"/>
            <a:ext cx="2588291" cy="1133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None/>
              <a:defRPr sz="5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09A0974A-8F5C-4FD4-9E38-7D5A997486A5}"/>
              </a:ext>
            </a:extLst>
          </p:cNvPr>
          <p:cNvSpPr>
            <a:spLocks/>
          </p:cNvSpPr>
          <p:nvPr/>
        </p:nvSpPr>
        <p:spPr bwMode="auto">
          <a:xfrm>
            <a:off x="773113" y="7905750"/>
            <a:ext cx="0" cy="6858000"/>
          </a:xfrm>
          <a:custGeom>
            <a:avLst/>
            <a:gdLst>
              <a:gd name="T0" fmla="*/ 0 h 4320"/>
              <a:gd name="T1" fmla="*/ 4320 h 4320"/>
              <a:gd name="T2" fmla="*/ 0 h 43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20">
                <a:moveTo>
                  <a:pt x="0" y="0"/>
                </a:move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0EF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6">
            <a:extLst>
              <a:ext uri="{FF2B5EF4-FFF2-40B4-BE49-F238E27FC236}">
                <a16:creationId xmlns:a16="http://schemas.microsoft.com/office/drawing/2014/main" id="{B3C8D39D-F11E-4185-A47B-8AC40BA1A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113" y="790575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F0C239E8-9311-4B2C-A349-76443C49A633}"/>
              </a:ext>
            </a:extLst>
          </p:cNvPr>
          <p:cNvSpPr>
            <a:spLocks/>
          </p:cNvSpPr>
          <p:nvPr/>
        </p:nvSpPr>
        <p:spPr bwMode="auto">
          <a:xfrm>
            <a:off x="773113" y="7905750"/>
            <a:ext cx="0" cy="6858000"/>
          </a:xfrm>
          <a:custGeom>
            <a:avLst/>
            <a:gdLst>
              <a:gd name="T0" fmla="*/ 0 h 4320"/>
              <a:gd name="T1" fmla="*/ 4320 h 4320"/>
              <a:gd name="T2" fmla="*/ 0 h 43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20">
                <a:moveTo>
                  <a:pt x="0" y="0"/>
                </a:move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003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CC4BACEA-3C6F-4AEA-ACDA-9297B63E3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113" y="790575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:\Users\ibl\Desktop\PP skabelon\LOGOER\Det Nationale Forskingscenter for Arbejdsmiljo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8" y="5939225"/>
            <a:ext cx="1716063" cy="76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16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3" r:id="rId14"/>
  </p:sldLayoutIdLst>
  <p:hf sldNum="0" hdr="0" dt="0"/>
  <p:txStyles>
    <p:titleStyle>
      <a:lvl1pPr algn="l" defTabSz="914400" rtl="0" eaLnBrk="1" latinLnBrk="0" hangingPunct="1">
        <a:lnSpc>
          <a:spcPct val="104000"/>
        </a:lnSpc>
        <a:spcBef>
          <a:spcPct val="0"/>
        </a:spcBef>
        <a:buNone/>
        <a:defRPr sz="24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ct val="104000"/>
        </a:lnSpc>
        <a:spcBef>
          <a:spcPts val="600"/>
        </a:spcBef>
        <a:spcAft>
          <a:spcPts val="300"/>
        </a:spcAft>
        <a:buClr>
          <a:schemeClr val="accent3"/>
        </a:buClr>
        <a:buFont typeface="Verdana" panose="020B0604030504040204" pitchFamily="34" charset="0"/>
        <a:buChar char="•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32000" indent="-216000" algn="l" defTabSz="914400" rtl="0" eaLnBrk="1" latinLnBrk="0" hangingPunct="1">
        <a:lnSpc>
          <a:spcPct val="104000"/>
        </a:lnSpc>
        <a:spcBef>
          <a:spcPts val="0"/>
        </a:spcBef>
        <a:spcAft>
          <a:spcPts val="300"/>
        </a:spcAft>
        <a:buClr>
          <a:schemeClr val="accent3"/>
        </a:buClr>
        <a:buFont typeface="Verdana" panose="020B0604030504040204" pitchFamily="34" charset="0"/>
        <a:buChar char="•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​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0" indent="0" algn="l" defTabSz="914400" rtl="0" eaLnBrk="1" latinLnBrk="0" hangingPunct="1">
        <a:lnSpc>
          <a:spcPct val="104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​"/>
        <a:defRPr sz="16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​"/>
        <a:defRPr sz="24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​"/>
        <a:defRPr sz="46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​"/>
        <a:defRPr sz="10000" b="1" kern="1200" baseline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Calibri" panose="020F0502020204030204" pitchFamily="34" charset="0"/>
        <a:buChar char="​"/>
        <a:defRPr sz="950" kern="1200">
          <a:solidFill>
            <a:srgbClr val="7C6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Calibri" panose="020F0502020204030204" pitchFamily="34" charset="0"/>
        <a:buChar char="​"/>
        <a:defRPr sz="950" b="1" kern="1200" baseline="0">
          <a:solidFill>
            <a:srgbClr val="7C6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9">
          <p15:clr>
            <a:srgbClr val="F26B43"/>
          </p15:clr>
        </p15:guide>
        <p15:guide id="2" pos="7410">
          <p15:clr>
            <a:srgbClr val="F26B43"/>
          </p15:clr>
        </p15:guide>
        <p15:guide id="3" orient="horz" pos="388">
          <p15:clr>
            <a:srgbClr val="F26B43"/>
          </p15:clr>
        </p15:guide>
        <p15:guide id="4" orient="horz" pos="774">
          <p15:clr>
            <a:srgbClr val="F26B43"/>
          </p15:clr>
        </p15:guide>
        <p15:guide id="5" orient="horz" pos="1289">
          <p15:clr>
            <a:srgbClr val="F26B43"/>
          </p15:clr>
        </p15:guide>
        <p15:guide id="6" orient="horz" pos="365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  <a:endParaRPr lang="da-DK"/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19-01-2022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992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1" r:id="rId16"/>
    <p:sldLayoutId id="2147483732" r:id="rId17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>
          <p15:clr>
            <a:srgbClr val="F26B43"/>
          </p15:clr>
        </p15:guide>
        <p15:guide id="4" orient="horz" pos="1071">
          <p15:clr>
            <a:srgbClr val="F26B43"/>
          </p15:clr>
        </p15:guide>
        <p15:guide id="5" pos="259">
          <p15:clr>
            <a:srgbClr val="F26B43"/>
          </p15:clr>
        </p15:guide>
        <p15:guide id="6" pos="7421">
          <p15:clr>
            <a:srgbClr val="F26B43"/>
          </p15:clr>
        </p15:guide>
        <p15:guide id="7" orient="horz" pos="1253">
          <p15:clr>
            <a:srgbClr val="F26B43"/>
          </p15:clr>
        </p15:guide>
        <p15:guide id="8" orient="horz" pos="3680">
          <p15:clr>
            <a:srgbClr val="F26B43"/>
          </p15:clr>
        </p15:guide>
        <p15:guide id="9" orient="horz" pos="3916">
          <p15:clr>
            <a:srgbClr val="F26B43"/>
          </p15:clr>
        </p15:guide>
        <p15:guide id="10" orient="horz" pos="4094">
          <p15:clr>
            <a:srgbClr val="F26B43"/>
          </p15:clr>
        </p15:guide>
        <p15:guide id="11" pos="5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5.svg"/><Relationship Id="rId7" Type="http://schemas.openxmlformats.org/officeDocument/2006/relationships/image" Target="../media/image23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57.svg"/><Relationship Id="rId5" Type="http://schemas.openxmlformats.org/officeDocument/2006/relationships/image" Target="../media/image23.svg"/><Relationship Id="rId10" Type="http://schemas.openxmlformats.org/officeDocument/2006/relationships/image" Target="../media/image56.png"/><Relationship Id="rId4" Type="http://schemas.openxmlformats.org/officeDocument/2006/relationships/image" Target="../media/image22.png"/><Relationship Id="rId9" Type="http://schemas.openxmlformats.org/officeDocument/2006/relationships/image" Target="../media/image5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bdn@sdu.dk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0.svg"/><Relationship Id="rId18" Type="http://schemas.openxmlformats.org/officeDocument/2006/relationships/image" Target="../media/image32.svg"/><Relationship Id="rId3" Type="http://schemas.openxmlformats.org/officeDocument/2006/relationships/image" Target="../media/image26.svg"/><Relationship Id="rId21" Type="http://schemas.openxmlformats.org/officeDocument/2006/relationships/image" Target="../media/image34.svg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17" Type="http://schemas.openxmlformats.org/officeDocument/2006/relationships/image" Target="../media/image31.png"/><Relationship Id="rId25" Type="http://schemas.openxmlformats.org/officeDocument/2006/relationships/slide" Target="slide13.xml"/><Relationship Id="rId2" Type="http://schemas.openxmlformats.org/officeDocument/2006/relationships/image" Target="../media/image25.png"/><Relationship Id="rId16" Type="http://schemas.openxmlformats.org/officeDocument/2006/relationships/image" Target="../media/image30.sv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28.svg"/><Relationship Id="rId24" Type="http://schemas.openxmlformats.org/officeDocument/2006/relationships/image" Target="../media/image36.svg"/><Relationship Id="rId5" Type="http://schemas.openxmlformats.org/officeDocument/2006/relationships/image" Target="../media/image26.svg"/><Relationship Id="rId15" Type="http://schemas.openxmlformats.org/officeDocument/2006/relationships/image" Target="../media/image29.png"/><Relationship Id="rId23" Type="http://schemas.openxmlformats.org/officeDocument/2006/relationships/image" Target="../media/image35.png"/><Relationship Id="rId10" Type="http://schemas.openxmlformats.org/officeDocument/2006/relationships/image" Target="../media/image27.png"/><Relationship Id="rId19" Type="http://schemas.openxmlformats.org/officeDocument/2006/relationships/slide" Target="slide11.xml"/><Relationship Id="rId4" Type="http://schemas.openxmlformats.org/officeDocument/2006/relationships/image" Target="../media/image25.png"/><Relationship Id="rId9" Type="http://schemas.openxmlformats.org/officeDocument/2006/relationships/slide" Target="slide8.xml"/><Relationship Id="rId14" Type="http://schemas.openxmlformats.org/officeDocument/2006/relationships/slide" Target="slide10.xml"/><Relationship Id="rId22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E8AD76-B3F6-4443-A23A-9EFAF0FAE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468" y="1807029"/>
            <a:ext cx="6976846" cy="3962008"/>
          </a:xfrm>
        </p:spPr>
        <p:txBody>
          <a:bodyPr/>
          <a:lstStyle/>
          <a:p>
            <a:r>
              <a:rPr lang="da-DK" sz="6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Forebyggelse og håndtering af seksuel chikane </a:t>
            </a:r>
            <a:br>
              <a:rPr lang="da-DK" b="0" dirty="0"/>
            </a:br>
            <a:br>
              <a:rPr lang="da-DK" dirty="0">
                <a:solidFill>
                  <a:schemeClr val="accent6"/>
                </a:solidFill>
              </a:rPr>
            </a:br>
            <a:br>
              <a:rPr lang="da-DK" dirty="0">
                <a:solidFill>
                  <a:schemeClr val="accent6"/>
                </a:solidFill>
              </a:rPr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9C30C9-2D5F-47CD-9AC2-EBA3639FFF10}"/>
              </a:ext>
            </a:extLst>
          </p:cNvPr>
          <p:cNvSpPr/>
          <p:nvPr/>
        </p:nvSpPr>
        <p:spPr>
          <a:xfrm>
            <a:off x="327468" y="5497678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 Britt Dahl Nielsen, seniorforsker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AB04B5-5293-4375-B366-5DBC397A63EE}"/>
              </a:ext>
            </a:extLst>
          </p:cNvPr>
          <p:cNvSpPr/>
          <p:nvPr/>
        </p:nvSpPr>
        <p:spPr>
          <a:xfrm>
            <a:off x="469073" y="402690"/>
            <a:ext cx="11253854" cy="32704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E51658A-CCE2-4310-8EC2-65CF61D39F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 l="31" r="31"/>
          <a:stretch>
            <a:fillRect/>
          </a:stretch>
        </p:blipFill>
        <p:spPr>
          <a:xfrm>
            <a:off x="7240738" y="1807029"/>
            <a:ext cx="4126538" cy="403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96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DAC5-DF59-49FB-8EC1-6CF35EFF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Hvilke rolle spiller </a:t>
            </a:r>
            <a:r>
              <a:rPr lang="da-DK" dirty="0">
                <a:solidFill>
                  <a:schemeClr val="accent6"/>
                </a:solidFill>
              </a:rPr>
              <a:t>vidner?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FE5C9-2DB7-46C4-85E8-6E549F6235C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06725" y="1989138"/>
            <a:ext cx="6765676" cy="3864462"/>
          </a:xfrm>
        </p:spPr>
        <p:txBody>
          <a:bodyPr/>
          <a:lstStyle/>
          <a:p>
            <a:pPr marL="0" indent="0">
              <a:buNone/>
            </a:pPr>
            <a:endParaRPr lang="da-DK" sz="2800" dirty="0">
              <a:solidFill>
                <a:schemeClr val="accent6"/>
              </a:solidFill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a-DK" sz="2800" dirty="0"/>
              <a:t> </a:t>
            </a:r>
            <a:r>
              <a:rPr lang="da-DK" sz="2800"/>
              <a:t>Rådgiver offeret</a:t>
            </a:r>
            <a:endParaRPr lang="da-DK" sz="2800" dirty="0"/>
          </a:p>
          <a:p>
            <a:pPr marL="0" indent="0">
              <a:buNone/>
            </a:pPr>
            <a:endParaRPr lang="da-DK" sz="2800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a-DK" sz="2800" dirty="0"/>
              <a:t> Stopper en episode i situationen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da-DK" sz="2800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a-DK" sz="2800" dirty="0"/>
              <a:t> Konfronterer chikanøren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da-DK" sz="2800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a-DK" sz="2800" dirty="0"/>
              <a:t> Whistleblower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A72C2-D1C4-4F69-A303-F65B974B8B2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4E1C32F-D751-422F-91F9-E85CC9AC0924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3C40F-7A6E-4AE9-9057-B95C8D80D4B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8BBCFB-FBAF-4F33-ADC3-0663A8A6A0E0}"/>
              </a:ext>
            </a:extLst>
          </p:cNvPr>
          <p:cNvSpPr/>
          <p:nvPr/>
        </p:nvSpPr>
        <p:spPr>
          <a:xfrm>
            <a:off x="414697" y="206767"/>
            <a:ext cx="11396304" cy="413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3E9B5F-9C57-4B03-9E80-B0EE46972DD7}"/>
              </a:ext>
            </a:extLst>
          </p:cNvPr>
          <p:cNvSpPr/>
          <p:nvPr/>
        </p:nvSpPr>
        <p:spPr>
          <a:xfrm>
            <a:off x="819600" y="2766349"/>
            <a:ext cx="2206819" cy="207017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998321-3385-421C-8DE8-B117D968A520}"/>
              </a:ext>
            </a:extLst>
          </p:cNvPr>
          <p:cNvCxnSpPr>
            <a:cxnSpLocks/>
          </p:cNvCxnSpPr>
          <p:nvPr/>
        </p:nvCxnSpPr>
        <p:spPr>
          <a:xfrm>
            <a:off x="4953000" y="2155372"/>
            <a:ext cx="535577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F61D3D-8955-4854-8BEA-E3456ACD9A97}"/>
              </a:ext>
            </a:extLst>
          </p:cNvPr>
          <p:cNvCxnSpPr>
            <a:cxnSpLocks/>
          </p:cNvCxnSpPr>
          <p:nvPr/>
        </p:nvCxnSpPr>
        <p:spPr>
          <a:xfrm>
            <a:off x="5094515" y="6019801"/>
            <a:ext cx="52142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Eye with solid fill">
            <a:extLst>
              <a:ext uri="{FF2B5EF4-FFF2-40B4-BE49-F238E27FC236}">
                <a16:creationId xmlns:a16="http://schemas.microsoft.com/office/drawing/2014/main" id="{7754B390-B085-48F5-8FD5-9A94D2D35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055" y="2918480"/>
            <a:ext cx="1765907" cy="176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8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F318-A34F-4E72-BE58-F4332838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</p:spPr>
        <p:txBody>
          <a:bodyPr anchor="t">
            <a:normAutofit/>
          </a:bodyPr>
          <a:lstStyle/>
          <a:p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Principper for </a:t>
            </a:r>
            <a:r>
              <a:rPr lang="da-DK" dirty="0">
                <a:solidFill>
                  <a:schemeClr val="accent6"/>
                </a:solidFill>
              </a:rPr>
              <a:t>håndtering</a:t>
            </a:r>
            <a:r>
              <a:rPr lang="da-DK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F4617-D01F-4F5D-8F03-E4E198FE7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8411"/>
            <a:ext cx="5181600" cy="389855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a-DK" sz="2800" dirty="0"/>
              <a:t>Retfærdighed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a-DK" sz="2800" dirty="0"/>
              <a:t>Fortrolighed og diskretion 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a-DK" sz="2800" dirty="0"/>
              <a:t>Hurtig sagsbehandling 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a-DK" sz="2800" dirty="0"/>
              <a:t>Undgå interessekonflikter 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a-DK" sz="2800" dirty="0"/>
              <a:t>Beskyttelse af offer og vidner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5E513-4276-4787-AC33-B25234A80FB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36AAF452-E2FE-4FA9-88B0-C4F8DC3DC703}" type="datetime1">
              <a:rPr lang="da-DK" smtClean="0"/>
              <a:pPr>
                <a:spcAft>
                  <a:spcPts val="600"/>
                </a:spcAft>
              </a:pPr>
              <a:t>19-01-2022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96DFC-D6C1-4E50-A058-4F1ED7D495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11</a:t>
            </a:fld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E30161-31FE-405F-91C6-AC33EADF6BEC}"/>
              </a:ext>
            </a:extLst>
          </p:cNvPr>
          <p:cNvSpPr/>
          <p:nvPr/>
        </p:nvSpPr>
        <p:spPr>
          <a:xfrm>
            <a:off x="469073" y="413186"/>
            <a:ext cx="11253854" cy="32704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3532E8-56C2-48A8-83D6-CD7CB95A55B1}"/>
              </a:ext>
            </a:extLst>
          </p:cNvPr>
          <p:cNvCxnSpPr>
            <a:cxnSpLocks/>
          </p:cNvCxnSpPr>
          <p:nvPr/>
        </p:nvCxnSpPr>
        <p:spPr>
          <a:xfrm>
            <a:off x="1132114" y="2024744"/>
            <a:ext cx="535577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B6DB84-5427-4A68-9412-62957160B67B}"/>
              </a:ext>
            </a:extLst>
          </p:cNvPr>
          <p:cNvCxnSpPr>
            <a:cxnSpLocks/>
          </p:cNvCxnSpPr>
          <p:nvPr/>
        </p:nvCxnSpPr>
        <p:spPr>
          <a:xfrm>
            <a:off x="1001486" y="5268687"/>
            <a:ext cx="535577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025247D-73D3-42FB-ABDD-BFFE07E69103}"/>
              </a:ext>
            </a:extLst>
          </p:cNvPr>
          <p:cNvSpPr/>
          <p:nvPr/>
        </p:nvSpPr>
        <p:spPr>
          <a:xfrm>
            <a:off x="8214538" y="2630919"/>
            <a:ext cx="2079172" cy="2170664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2" name="Section Zoom 11">
                <a:extLst>
                  <a:ext uri="{FF2B5EF4-FFF2-40B4-BE49-F238E27FC236}">
                    <a16:creationId xmlns:a16="http://schemas.microsoft.com/office/drawing/2014/main" id="{E8DB23BB-9484-49F2-A407-DB8C4FED85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2162575"/>
                  </p:ext>
                </p:extLst>
              </p:nvPr>
            </p:nvGraphicFramePr>
            <p:xfrm>
              <a:off x="8475865" y="2847422"/>
              <a:ext cx="1556518" cy="1556518"/>
            </p:xfrm>
            <a:graphic>
              <a:graphicData uri="http://schemas.microsoft.com/office/powerpoint/2016/sectionzoom">
                <psez:sectionZm>
                  <psez:sectionZmObj sectionId="{1BBD0D67-A606-407A-AB75-E78E21353654}">
                    <psez:zmPr id="{7175F401-EA6D-4A73-968C-F11D25507275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56518" cy="155651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2" name="Section Zoom 1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8DB23BB-9484-49F2-A407-DB8C4FED85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475865" y="2847422"/>
                <a:ext cx="1556518" cy="155651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5880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625C-0567-4310-BD30-2842D9867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92" y="879412"/>
            <a:ext cx="10962000" cy="671967"/>
          </a:xfrm>
        </p:spPr>
        <p:txBody>
          <a:bodyPr/>
          <a:lstStyle/>
          <a:p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Retfærdige</a:t>
            </a:r>
            <a:r>
              <a:rPr lang="da-DK" dirty="0"/>
              <a:t> </a:t>
            </a:r>
            <a:r>
              <a:rPr lang="da-DK" dirty="0">
                <a:solidFill>
                  <a:schemeClr val="accent6"/>
                </a:solidFill>
              </a:rPr>
              <a:t>sanktioner</a:t>
            </a:r>
            <a:r>
              <a:rPr lang="da-DK" dirty="0">
                <a:solidFill>
                  <a:schemeClr val="accent3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F1A3D-4121-404A-AF03-0206B69251D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587343" y="2198913"/>
            <a:ext cx="4223658" cy="3380467"/>
          </a:xfrm>
        </p:spPr>
        <p:txBody>
          <a:bodyPr/>
          <a:lstStyle/>
          <a:p>
            <a:pPr marL="252000" lvl="1" indent="0">
              <a:buNone/>
            </a:pPr>
            <a:endParaRPr lang="da-DK" sz="2600" dirty="0"/>
          </a:p>
          <a:p>
            <a:pPr marL="252000" lvl="1" indent="0">
              <a:buNone/>
            </a:pPr>
            <a:r>
              <a:rPr lang="da-DK" sz="2600" dirty="0">
                <a:solidFill>
                  <a:schemeClr val="accent6"/>
                </a:solidFill>
              </a:rPr>
              <a:t>Hårde</a:t>
            </a:r>
            <a:r>
              <a:rPr lang="da-DK" sz="2600" dirty="0"/>
              <a:t> sanktioner kan bremse ofret fra at rapportere chikane og kan stoppe konstruktiv dialog på arbejdspladsen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49483-62E2-4B90-BEC7-B4131E2371E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310678A-4E75-4C8E-805F-7F9CEED0A045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3B5E5-803B-46F1-84B5-036E2A3FC6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320EAB-5D62-44F5-84DE-F4C500D7F2AF}"/>
              </a:ext>
            </a:extLst>
          </p:cNvPr>
          <p:cNvSpPr/>
          <p:nvPr/>
        </p:nvSpPr>
        <p:spPr>
          <a:xfrm>
            <a:off x="4592730" y="2394857"/>
            <a:ext cx="2493870" cy="2255185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pic>
        <p:nvPicPr>
          <p:cNvPr id="8" name="Graphic 7" descr="Gavel">
            <a:extLst>
              <a:ext uri="{FF2B5EF4-FFF2-40B4-BE49-F238E27FC236}">
                <a16:creationId xmlns:a16="http://schemas.microsoft.com/office/drawing/2014/main" id="{8506B2FF-F360-4199-BFBA-ED897EE7C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4379" y="2597163"/>
            <a:ext cx="1850572" cy="18505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8785BB-ABDF-4781-98E3-2CE2880DAD41}"/>
              </a:ext>
            </a:extLst>
          </p:cNvPr>
          <p:cNvSpPr/>
          <p:nvPr/>
        </p:nvSpPr>
        <p:spPr>
          <a:xfrm>
            <a:off x="414697" y="206767"/>
            <a:ext cx="11396304" cy="413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75661C-DD4B-4330-8BD2-B50DB5AE6FE2}"/>
              </a:ext>
            </a:extLst>
          </p:cNvPr>
          <p:cNvSpPr txBox="1">
            <a:spLocks/>
          </p:cNvSpPr>
          <p:nvPr/>
        </p:nvSpPr>
        <p:spPr>
          <a:xfrm>
            <a:off x="414697" y="2198913"/>
            <a:ext cx="3896046" cy="3603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da-DK" sz="2400" dirty="0"/>
          </a:p>
          <a:p>
            <a:pPr marL="252000" lvl="1" indent="0">
              <a:buNone/>
            </a:pPr>
            <a:r>
              <a:rPr lang="da-DK" sz="2600" dirty="0">
                <a:solidFill>
                  <a:schemeClr val="accent6"/>
                </a:solidFill>
              </a:rPr>
              <a:t>Ingen</a:t>
            </a:r>
            <a:r>
              <a:rPr lang="da-DK" sz="2600" dirty="0"/>
              <a:t> sanktioner signalerer at seksuel chikane tolereres, og at ofrene ikke er beskyttede </a:t>
            </a:r>
          </a:p>
        </p:txBody>
      </p:sp>
    </p:spTree>
    <p:extLst>
      <p:ext uri="{BB962C8B-B14F-4D97-AF65-F5344CB8AC3E}">
        <p14:creationId xmlns:p14="http://schemas.microsoft.com/office/powerpoint/2010/main" val="137000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3089-FDEE-45BE-9B3E-C0EE84CA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42" y="1364229"/>
            <a:ext cx="10664257" cy="624909"/>
          </a:xfrm>
        </p:spPr>
        <p:txBody>
          <a:bodyPr/>
          <a:lstStyle/>
          <a:p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Synlighed og kendskab 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i hele </a:t>
            </a:r>
            <a:r>
              <a:rPr lang="da-DK" dirty="0">
                <a:solidFill>
                  <a:schemeClr val="accent6"/>
                </a:solidFill>
              </a:rPr>
              <a:t>organisationen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B33FE-5104-4FF1-8FB8-467BE82FEF9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52114" y="2588583"/>
            <a:ext cx="5962200" cy="2778803"/>
          </a:xfrm>
        </p:spPr>
        <p:txBody>
          <a:bodyPr/>
          <a:lstStyle/>
          <a:p>
            <a:pPr marL="0" indent="0">
              <a:buNone/>
            </a:pPr>
            <a:endParaRPr lang="da-DK" sz="2800" dirty="0"/>
          </a:p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a-DK" sz="2800" dirty="0"/>
              <a:t>Introduktion af nye medarbejdere</a:t>
            </a:r>
          </a:p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da-DK" sz="2800" dirty="0"/>
          </a:p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a-DK" sz="2800" dirty="0"/>
              <a:t>Intranet og andre kanaler </a:t>
            </a:r>
          </a:p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da-DK" sz="2800" dirty="0"/>
          </a:p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a-DK" sz="2800" dirty="0"/>
              <a:t>Uddannelse og træning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9F01F-0C7A-45A5-AC84-7092BEDE775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5B25450-835B-4C1A-8310-77CFA82D1F92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5B165-F78E-4C67-AD9F-9026C56CE8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C6601C-3EA1-4F18-A925-8D6E62CEC779}"/>
              </a:ext>
            </a:extLst>
          </p:cNvPr>
          <p:cNvSpPr/>
          <p:nvPr/>
        </p:nvSpPr>
        <p:spPr>
          <a:xfrm>
            <a:off x="1513113" y="2892654"/>
            <a:ext cx="2079172" cy="2170664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pic>
        <p:nvPicPr>
          <p:cNvPr id="9" name="Graphic 8" descr="Marketing">
            <a:extLst>
              <a:ext uri="{FF2B5EF4-FFF2-40B4-BE49-F238E27FC236}">
                <a16:creationId xmlns:a16="http://schemas.microsoft.com/office/drawing/2014/main" id="{D59B0594-123D-4608-90F9-D4E2066B6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3876" y="3188039"/>
            <a:ext cx="1579889" cy="15798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91CF9C-DEE4-44E1-A476-BF6B8788C87A}"/>
              </a:ext>
            </a:extLst>
          </p:cNvPr>
          <p:cNvSpPr/>
          <p:nvPr/>
        </p:nvSpPr>
        <p:spPr>
          <a:xfrm>
            <a:off x="414697" y="206767"/>
            <a:ext cx="11396304" cy="413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3618-FF6D-4875-8E5C-80BB81EC14AF}"/>
              </a:ext>
            </a:extLst>
          </p:cNvPr>
          <p:cNvCxnSpPr>
            <a:cxnSpLocks/>
          </p:cNvCxnSpPr>
          <p:nvPr/>
        </p:nvCxnSpPr>
        <p:spPr>
          <a:xfrm>
            <a:off x="5377543" y="2598739"/>
            <a:ext cx="535577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3F57FD-9F22-49EA-9D52-4B2EEA16FAF8}"/>
              </a:ext>
            </a:extLst>
          </p:cNvPr>
          <p:cNvCxnSpPr>
            <a:cxnSpLocks/>
          </p:cNvCxnSpPr>
          <p:nvPr/>
        </p:nvCxnSpPr>
        <p:spPr>
          <a:xfrm>
            <a:off x="5455328" y="5803548"/>
            <a:ext cx="535577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96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558D6A3-A89C-4D52-954E-8C75086BCEBE}"/>
              </a:ext>
            </a:extLst>
          </p:cNvPr>
          <p:cNvSpPr/>
          <p:nvPr/>
        </p:nvSpPr>
        <p:spPr>
          <a:xfrm>
            <a:off x="4299857" y="1028246"/>
            <a:ext cx="7481743" cy="56011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 dirty="0"/>
              <a:t>v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B1BFFC-4364-4EE1-AA31-9232390F2B7D}"/>
              </a:ext>
            </a:extLst>
          </p:cNvPr>
          <p:cNvSpPr/>
          <p:nvPr/>
        </p:nvSpPr>
        <p:spPr>
          <a:xfrm>
            <a:off x="5244608" y="3777289"/>
            <a:ext cx="1477767" cy="1356188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CC108-AF55-4F8D-9E0D-F91BDD474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838" y="3123094"/>
            <a:ext cx="2996829" cy="671967"/>
          </a:xfrm>
        </p:spPr>
        <p:txBody>
          <a:bodyPr/>
          <a:lstStyle/>
          <a:p>
            <a:r>
              <a:rPr lang="da-DK" dirty="0"/>
              <a:t>Forebyggelse </a:t>
            </a:r>
            <a:br>
              <a:rPr lang="da-DK" dirty="0"/>
            </a:br>
            <a:r>
              <a:rPr lang="da-DK" dirty="0">
                <a:solidFill>
                  <a:schemeClr val="accent6"/>
                </a:solidFill>
              </a:rPr>
              <a:t>indsatser 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7917B-88AE-446A-BD04-5777E7B0B6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BF8E3E5-1644-4697-893E-52E11C1BB0CD}" type="datetime1">
              <a:rPr lang="da-DK" smtClean="0"/>
              <a:t>19-01-2022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D70F2-E96F-45BF-96F1-D836C574167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EC15BD-BC5F-4731-938A-DCEB11C8932A}"/>
              </a:ext>
            </a:extLst>
          </p:cNvPr>
          <p:cNvSpPr/>
          <p:nvPr/>
        </p:nvSpPr>
        <p:spPr>
          <a:xfrm>
            <a:off x="469073" y="413186"/>
            <a:ext cx="11253854" cy="32704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/>
          </a:p>
        </p:txBody>
      </p:sp>
      <p:pic>
        <p:nvPicPr>
          <p:cNvPr id="11" name="Graphic 10" descr="Bar chart">
            <a:extLst>
              <a:ext uri="{FF2B5EF4-FFF2-40B4-BE49-F238E27FC236}">
                <a16:creationId xmlns:a16="http://schemas.microsoft.com/office/drawing/2014/main" id="{3FB93D1D-0D78-4428-86AB-526F9FACB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7481" y="3991081"/>
            <a:ext cx="914400" cy="9144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BA430B5-314E-432E-8C76-9DC85AA827AE}"/>
              </a:ext>
            </a:extLst>
          </p:cNvPr>
          <p:cNvSpPr/>
          <p:nvPr/>
        </p:nvSpPr>
        <p:spPr>
          <a:xfrm>
            <a:off x="9343473" y="3850309"/>
            <a:ext cx="1477767" cy="1356188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6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00D424-515E-43A3-BB86-C614BDD13013}"/>
              </a:ext>
            </a:extLst>
          </p:cNvPr>
          <p:cNvSpPr/>
          <p:nvPr/>
        </p:nvSpPr>
        <p:spPr>
          <a:xfrm>
            <a:off x="7422901" y="2142660"/>
            <a:ext cx="1477767" cy="1356188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60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9D1ECEA-A9EE-4738-8A72-BB34C35E06CB}"/>
              </a:ext>
            </a:extLst>
          </p:cNvPr>
          <p:cNvSpPr/>
          <p:nvPr/>
        </p:nvSpPr>
        <p:spPr>
          <a:xfrm rot="19174743">
            <a:off x="5937144" y="2962899"/>
            <a:ext cx="1707039" cy="539102"/>
          </a:xfrm>
          <a:prstGeom prst="arc">
            <a:avLst>
              <a:gd name="adj1" fmla="val 10929631"/>
              <a:gd name="adj2" fmla="val 0"/>
            </a:avLst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65DD911B-61E1-47CF-898E-792D2B6DAE6F}"/>
              </a:ext>
            </a:extLst>
          </p:cNvPr>
          <p:cNvSpPr/>
          <p:nvPr/>
        </p:nvSpPr>
        <p:spPr>
          <a:xfrm rot="2738388">
            <a:off x="8559370" y="3002962"/>
            <a:ext cx="1707039" cy="539102"/>
          </a:xfrm>
          <a:prstGeom prst="arc">
            <a:avLst>
              <a:gd name="adj1" fmla="val 10929631"/>
              <a:gd name="adj2" fmla="val 0"/>
            </a:avLst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238459-6E38-4F03-958E-E4A016F4F0E7}"/>
              </a:ext>
            </a:extLst>
          </p:cNvPr>
          <p:cNvSpPr txBox="1"/>
          <p:nvPr/>
        </p:nvSpPr>
        <p:spPr>
          <a:xfrm rot="18593128">
            <a:off x="4370155" y="3542623"/>
            <a:ext cx="16418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Monitorering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99EFE4-FD8C-42BD-B0C3-9C342DCB5463}"/>
              </a:ext>
            </a:extLst>
          </p:cNvPr>
          <p:cNvSpPr txBox="1"/>
          <p:nvPr/>
        </p:nvSpPr>
        <p:spPr>
          <a:xfrm>
            <a:off x="7541298" y="1698974"/>
            <a:ext cx="12409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000" dirty="0"/>
              <a:t>Politikker</a:t>
            </a:r>
            <a:r>
              <a:rPr lang="da-DK" sz="1600" dirty="0"/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9F983A-FD25-40E7-A9E0-960AFA1CF2EA}"/>
              </a:ext>
            </a:extLst>
          </p:cNvPr>
          <p:cNvSpPr txBox="1"/>
          <p:nvPr/>
        </p:nvSpPr>
        <p:spPr>
          <a:xfrm rot="2933484">
            <a:off x="10210587" y="3733302"/>
            <a:ext cx="18727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000" dirty="0"/>
              <a:t>Træning og uddannelse 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20927CBE-0CF9-4848-97D4-D8FC3DC90B6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721545" y="2338754"/>
              <a:ext cx="880478" cy="880478"/>
            </p:xfrm>
            <a:graphic>
              <a:graphicData uri="http://schemas.microsoft.com/office/powerpoint/2016/slidezoom">
                <pslz:sldZm>
                  <pslz:sldZmObj sldId="371" cId="1958046240">
                    <pslz:zmPr id="{6C2EFB3F-2436-4C26-976D-7F423C92DC65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5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80478" cy="88047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extLst>
                  <a:ext uri="{FF2B5EF4-FFF2-40B4-BE49-F238E27FC236}">
                    <a16:creationId xmlns:a16="http://schemas.microsoft.com/office/drawing/2014/main" id="{20927CBE-0CF9-4848-97D4-D8FC3DC90B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721545" y="2338754"/>
                <a:ext cx="880478" cy="88047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D390CDBE-757A-4A85-A71C-032873E381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6926460"/>
                  </p:ext>
                </p:extLst>
              </p:nvPr>
            </p:nvGraphicFramePr>
            <p:xfrm>
              <a:off x="9625156" y="4071407"/>
              <a:ext cx="914400" cy="914400"/>
            </p:xfrm>
            <a:graphic>
              <a:graphicData uri="http://schemas.microsoft.com/office/powerpoint/2016/slidezoom">
                <pslz:sldZm>
                  <pslz:sldZmObj sldId="308" cId="3951205538">
                    <pslz:zmPr id="{130C6C9F-3374-46ED-A35F-567C696F68AA}" returnToParent="0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9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14400" cy="9144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extLst>
                  <a:ext uri="{FF2B5EF4-FFF2-40B4-BE49-F238E27FC236}">
                    <a16:creationId xmlns:a16="http://schemas.microsoft.com/office/drawing/2014/main" id="{D390CDBE-757A-4A85-A71C-032873E381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625156" y="4071407"/>
                <a:ext cx="914400" cy="9144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3BD42E-228E-41E9-BB56-A6D03E56500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38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0FEC9-D506-45BC-90AD-9498828D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6"/>
                </a:solidFill>
              </a:rPr>
              <a:t>Træning og uddannelse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21A04-A2F7-4BB1-B797-9DB3E09D88A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6314" y="2544973"/>
            <a:ext cx="5276400" cy="3284781"/>
          </a:xfrm>
        </p:spPr>
        <p:txBody>
          <a:bodyPr/>
          <a:lstStyle/>
          <a:p>
            <a:pPr>
              <a:buClr>
                <a:schemeClr val="accent6"/>
              </a:buClr>
              <a:buSzPct val="110000"/>
              <a:buFont typeface="Arial" panose="020B0604020202020204" pitchFamily="34" charset="0"/>
              <a:buChar char="•"/>
            </a:pPr>
            <a:r>
              <a:rPr lang="da-DK" sz="2800" dirty="0"/>
              <a:t> Viden</a:t>
            </a:r>
          </a:p>
          <a:p>
            <a:pPr>
              <a:buClr>
                <a:schemeClr val="accent6"/>
              </a:buClr>
              <a:buSzPct val="110000"/>
              <a:buFont typeface="Arial" panose="020B0604020202020204" pitchFamily="34" charset="0"/>
              <a:buChar char="•"/>
            </a:pPr>
            <a:r>
              <a:rPr lang="da-DK" sz="2800" dirty="0"/>
              <a:t> Holdninger</a:t>
            </a:r>
          </a:p>
          <a:p>
            <a:pPr>
              <a:buClr>
                <a:schemeClr val="accent6"/>
              </a:buClr>
              <a:buSzPct val="110000"/>
              <a:buFont typeface="Arial" panose="020B0604020202020204" pitchFamily="34" charset="0"/>
              <a:buChar char="•"/>
            </a:pPr>
            <a:r>
              <a:rPr lang="da-DK" sz="2800" dirty="0"/>
              <a:t> Tolerance </a:t>
            </a:r>
          </a:p>
          <a:p>
            <a:pPr>
              <a:buClr>
                <a:schemeClr val="accent6"/>
              </a:buClr>
              <a:buSzPct val="110000"/>
              <a:buFont typeface="Arial" panose="020B0604020202020204" pitchFamily="34" charset="0"/>
              <a:buChar char="•"/>
            </a:pPr>
            <a:r>
              <a:rPr lang="da-DK" sz="2800" dirty="0"/>
              <a:t> Antal sager/anmeldelser </a:t>
            </a:r>
          </a:p>
          <a:p>
            <a:pPr>
              <a:buClr>
                <a:schemeClr val="accent6"/>
              </a:buClr>
              <a:buSzPct val="110000"/>
              <a:buFont typeface="Arial" panose="020B0604020202020204" pitchFamily="34" charset="0"/>
              <a:buChar char="•"/>
            </a:pPr>
            <a:r>
              <a:rPr lang="da-DK" sz="2800" dirty="0"/>
              <a:t> Tilfredshed med håndtering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92266-F180-4614-B9B1-24ED8E21BF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DBD97AD-A962-46A0-BDF8-CD16ACC3A042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386D9-864A-4820-905F-85A18602F43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920CE-0DDD-4100-87FB-EC1B038A79C6}"/>
              </a:ext>
            </a:extLst>
          </p:cNvPr>
          <p:cNvSpPr/>
          <p:nvPr/>
        </p:nvSpPr>
        <p:spPr>
          <a:xfrm>
            <a:off x="414697" y="206767"/>
            <a:ext cx="11396304" cy="413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77CCE1-805C-48EE-A6A3-3F0B0D723327}"/>
              </a:ext>
            </a:extLst>
          </p:cNvPr>
          <p:cNvCxnSpPr>
            <a:cxnSpLocks/>
          </p:cNvCxnSpPr>
          <p:nvPr/>
        </p:nvCxnSpPr>
        <p:spPr>
          <a:xfrm>
            <a:off x="859971" y="5377543"/>
            <a:ext cx="41583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F22BB8-60E8-43C3-A2E9-526BF5C550EF}"/>
              </a:ext>
            </a:extLst>
          </p:cNvPr>
          <p:cNvCxnSpPr>
            <a:cxnSpLocks/>
          </p:cNvCxnSpPr>
          <p:nvPr/>
        </p:nvCxnSpPr>
        <p:spPr>
          <a:xfrm>
            <a:off x="762000" y="2198915"/>
            <a:ext cx="41583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144101F-37A6-4DB1-9C9D-7B3BEB333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71" y="2197554"/>
            <a:ext cx="5448300" cy="363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120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558D6A3-A89C-4D52-954E-8C75086BCEBE}"/>
              </a:ext>
            </a:extLst>
          </p:cNvPr>
          <p:cNvSpPr/>
          <p:nvPr/>
        </p:nvSpPr>
        <p:spPr>
          <a:xfrm>
            <a:off x="4840259" y="1066948"/>
            <a:ext cx="6785190" cy="4872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 dirty="0"/>
              <a:t>v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B1BFFC-4364-4EE1-AA31-9232390F2B7D}"/>
              </a:ext>
            </a:extLst>
          </p:cNvPr>
          <p:cNvSpPr/>
          <p:nvPr/>
        </p:nvSpPr>
        <p:spPr>
          <a:xfrm>
            <a:off x="5521293" y="3678619"/>
            <a:ext cx="1477767" cy="1356188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7917B-88AE-446A-BD04-5777E7B0B6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BF8E3E5-1644-4697-893E-52E11C1BB0CD}" type="datetime1">
              <a:rPr lang="da-DK" smtClean="0"/>
              <a:t>19-01-2022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D70F2-E96F-45BF-96F1-D836C574167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EC15BD-BC5F-4731-938A-DCEB11C8932A}"/>
              </a:ext>
            </a:extLst>
          </p:cNvPr>
          <p:cNvSpPr/>
          <p:nvPr/>
        </p:nvSpPr>
        <p:spPr>
          <a:xfrm>
            <a:off x="469073" y="413186"/>
            <a:ext cx="11253854" cy="32704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A430B5-314E-432E-8C76-9DC85AA827AE}"/>
              </a:ext>
            </a:extLst>
          </p:cNvPr>
          <p:cNvSpPr/>
          <p:nvPr/>
        </p:nvSpPr>
        <p:spPr>
          <a:xfrm>
            <a:off x="9729001" y="3835503"/>
            <a:ext cx="1477767" cy="13561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6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00D424-515E-43A3-BB86-C614BDD13013}"/>
              </a:ext>
            </a:extLst>
          </p:cNvPr>
          <p:cNvSpPr/>
          <p:nvPr/>
        </p:nvSpPr>
        <p:spPr>
          <a:xfrm>
            <a:off x="7628710" y="2007465"/>
            <a:ext cx="1477767" cy="1356188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60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9D1ECEA-A9EE-4738-8A72-BB34C35E06CB}"/>
              </a:ext>
            </a:extLst>
          </p:cNvPr>
          <p:cNvSpPr/>
          <p:nvPr/>
        </p:nvSpPr>
        <p:spPr>
          <a:xfrm rot="19174743">
            <a:off x="6149656" y="2853378"/>
            <a:ext cx="1707039" cy="539102"/>
          </a:xfrm>
          <a:prstGeom prst="arc">
            <a:avLst>
              <a:gd name="adj1" fmla="val 10929631"/>
              <a:gd name="adj2" fmla="val 0"/>
            </a:avLst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65DD911B-61E1-47CF-898E-792D2B6DAE6F}"/>
              </a:ext>
            </a:extLst>
          </p:cNvPr>
          <p:cNvSpPr/>
          <p:nvPr/>
        </p:nvSpPr>
        <p:spPr>
          <a:xfrm rot="2738388">
            <a:off x="8845227" y="2972930"/>
            <a:ext cx="1707039" cy="539102"/>
          </a:xfrm>
          <a:prstGeom prst="arc">
            <a:avLst>
              <a:gd name="adj1" fmla="val 10929631"/>
              <a:gd name="adj2" fmla="val 0"/>
            </a:avLst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238459-6E38-4F03-958E-E4A016F4F0E7}"/>
              </a:ext>
            </a:extLst>
          </p:cNvPr>
          <p:cNvSpPr txBox="1"/>
          <p:nvPr/>
        </p:nvSpPr>
        <p:spPr>
          <a:xfrm rot="18593128">
            <a:off x="4663842" y="3457242"/>
            <a:ext cx="16418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Medarbejdere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99EFE4-FD8C-42BD-B0C3-9C342DCB5463}"/>
              </a:ext>
            </a:extLst>
          </p:cNvPr>
          <p:cNvSpPr txBox="1"/>
          <p:nvPr/>
        </p:nvSpPr>
        <p:spPr>
          <a:xfrm>
            <a:off x="7747107" y="1503085"/>
            <a:ext cx="12409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000" dirty="0"/>
              <a:t>Ledere</a:t>
            </a:r>
            <a:r>
              <a:rPr lang="da-DK" sz="1600" dirty="0"/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9F983A-FD25-40E7-A9E0-960AFA1CF2EA}"/>
              </a:ext>
            </a:extLst>
          </p:cNvPr>
          <p:cNvSpPr txBox="1"/>
          <p:nvPr/>
        </p:nvSpPr>
        <p:spPr>
          <a:xfrm rot="2933484">
            <a:off x="10234681" y="3623400"/>
            <a:ext cx="18727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000" dirty="0"/>
              <a:t>HR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05CFEF8-0C59-480E-BF6B-89FA0F0F2DA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52289" y="2351957"/>
            <a:ext cx="3645442" cy="3254828"/>
          </a:xfrm>
        </p:spPr>
        <p:txBody>
          <a:bodyPr/>
          <a:lstStyle/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a-DK" sz="2400" dirty="0"/>
              <a:t>aktiv inddragelse og blandede metoder</a:t>
            </a:r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a-DK" sz="2200" dirty="0"/>
              <a:t>forelæsninger</a:t>
            </a:r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a-DK" sz="2200" dirty="0"/>
              <a:t>video</a:t>
            </a:r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a-DK" sz="2200" dirty="0"/>
              <a:t>vignetter </a:t>
            </a:r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a-DK" sz="2200" dirty="0"/>
              <a:t>rollespil</a:t>
            </a:r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da-DK" sz="2400" dirty="0"/>
          </a:p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a-DK" sz="2400" dirty="0"/>
              <a:t>evaluering</a:t>
            </a:r>
          </a:p>
          <a:p>
            <a:pPr marL="252000" lvl="1" indent="0">
              <a:buNone/>
            </a:pPr>
            <a:endParaRPr lang="da-DK" sz="2200" dirty="0"/>
          </a:p>
        </p:txBody>
      </p:sp>
      <p:pic>
        <p:nvPicPr>
          <p:cNvPr id="14" name="Graphic 13" descr="Classroom">
            <a:extLst>
              <a:ext uri="{FF2B5EF4-FFF2-40B4-BE49-F238E27FC236}">
                <a16:creationId xmlns:a16="http://schemas.microsoft.com/office/drawing/2014/main" id="{4B3AE049-0024-4C8E-A6B0-07A53E85D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7319" y="3835503"/>
            <a:ext cx="1955549" cy="1955549"/>
          </a:xfrm>
          <a:prstGeom prst="rect">
            <a:avLst/>
          </a:prstGeom>
        </p:spPr>
      </p:pic>
      <p:pic>
        <p:nvPicPr>
          <p:cNvPr id="24" name="Graphic 23" descr="Office worker">
            <a:extLst>
              <a:ext uri="{FF2B5EF4-FFF2-40B4-BE49-F238E27FC236}">
                <a16:creationId xmlns:a16="http://schemas.microsoft.com/office/drawing/2014/main" id="{681D58C2-1A3B-44DD-BAD4-215590293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5032" y="2153916"/>
            <a:ext cx="914400" cy="914400"/>
          </a:xfrm>
          <a:prstGeom prst="rect">
            <a:avLst/>
          </a:prstGeom>
        </p:spPr>
      </p:pic>
      <p:pic>
        <p:nvPicPr>
          <p:cNvPr id="28" name="Graphic 27" descr="Gender">
            <a:extLst>
              <a:ext uri="{FF2B5EF4-FFF2-40B4-BE49-F238E27FC236}">
                <a16:creationId xmlns:a16="http://schemas.microsoft.com/office/drawing/2014/main" id="{A81E2F92-7B8E-4D24-BF33-D318F6FDAC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60367" y="3882526"/>
            <a:ext cx="914400" cy="914400"/>
          </a:xfrm>
          <a:prstGeom prst="rect">
            <a:avLst/>
          </a:prstGeom>
        </p:spPr>
      </p:pic>
      <p:pic>
        <p:nvPicPr>
          <p:cNvPr id="30" name="Graphic 29" descr="Confused person">
            <a:extLst>
              <a:ext uri="{FF2B5EF4-FFF2-40B4-BE49-F238E27FC236}">
                <a16:creationId xmlns:a16="http://schemas.microsoft.com/office/drawing/2014/main" id="{625CC5F6-7B29-4E62-B48C-4F27347FF3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80861" y="3991710"/>
            <a:ext cx="914400" cy="9144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BC9DD2E-BAAB-4D32-95BE-3314FDA99A58}"/>
              </a:ext>
            </a:extLst>
          </p:cNvPr>
          <p:cNvSpPr/>
          <p:nvPr/>
        </p:nvSpPr>
        <p:spPr>
          <a:xfrm>
            <a:off x="400708" y="1593788"/>
            <a:ext cx="4053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Træning og uddannelse 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2794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FEB0-9E62-4B86-818E-2EC8D9CD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67" y="1374083"/>
            <a:ext cx="3932237" cy="1600200"/>
          </a:xfrm>
        </p:spPr>
        <p:txBody>
          <a:bodyPr/>
          <a:lstStyle/>
          <a:p>
            <a:r>
              <a:rPr lang="da-DK" dirty="0"/>
              <a:t>Læs mere om projektet og materialerne på hjemmesiden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5E171-4C14-4350-BF96-104F13C6B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0095" y="1114815"/>
            <a:ext cx="6074579" cy="3493469"/>
          </a:xfrm>
        </p:spPr>
        <p:txBody>
          <a:bodyPr/>
          <a:lstStyle/>
          <a:p>
            <a:r>
              <a:rPr lang="en-US" dirty="0"/>
              <a:t>https://www.sdu.dk/da/sif/forskning/projekter/uoensket_seksuel_opmaerksomhed_fra_ledere_og_kollegaer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844E5-DE30-4837-8EC3-AA1AC269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19CF-EC05-41F9-8CB7-CCF2AE21BE08}" type="datetime1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90564-6A35-493C-83E9-4F62FB0F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08258-321A-4E99-AD6B-2B7936D5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44DB1-7EAC-4C1A-B9D2-C7DA9C0CEEFC}" type="slidenum">
              <a:rPr lang="en-US" smtClean="0"/>
              <a:t>17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1756F4-F90A-46BD-B3E4-89EEEAF24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095" y="1923663"/>
            <a:ext cx="5043388" cy="4448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991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5173E-7083-4D6D-9199-BF5C83194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9830"/>
            <a:ext cx="12191999" cy="30906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66F03E-1725-4576-BD43-3072F878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Kontakt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0B6C1-BCC5-41E3-B612-1067D179A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121763"/>
            <a:ext cx="515721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Maj Britt Dahl Nielsen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Statens</a:t>
            </a:r>
            <a:r>
              <a:rPr lang="en-US" sz="2000" dirty="0"/>
              <a:t> </a:t>
            </a:r>
            <a:r>
              <a:rPr lang="en-US" sz="2000" dirty="0" err="1"/>
              <a:t>Institut</a:t>
            </a:r>
            <a:r>
              <a:rPr lang="en-US" sz="2000" dirty="0"/>
              <a:t> for Folkesundhed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Studiestræde</a:t>
            </a:r>
            <a:r>
              <a:rPr lang="en-US" sz="2000" dirty="0"/>
              <a:t> 6, </a:t>
            </a:r>
            <a:r>
              <a:rPr lang="en-US" sz="2000" dirty="0" err="1"/>
              <a:t>København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mbdn@sdu.dk</a:t>
            </a:r>
            <a:r>
              <a:rPr lang="en-US" sz="20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184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FF15A-6306-4FD6-A127-F4DA0C8A9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3905" y="2949999"/>
            <a:ext cx="2502000" cy="2906515"/>
          </a:xfr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da-DK" sz="2000" b="1" dirty="0"/>
              <a:t>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da-DK" sz="2000" b="1" dirty="0"/>
              <a:t>MOTIVATION</a:t>
            </a:r>
          </a:p>
          <a:p>
            <a:pPr marL="0" indent="0" algn="ctr">
              <a:spcBef>
                <a:spcPts val="600"/>
              </a:spcBef>
              <a:buNone/>
            </a:pPr>
            <a:endParaRPr lang="da-DK" sz="2000" b="1" dirty="0"/>
          </a:p>
          <a:p>
            <a:pPr marL="0" indent="0">
              <a:buNone/>
            </a:pPr>
            <a:endParaRPr lang="da-DK" sz="2000" b="1" dirty="0"/>
          </a:p>
          <a:p>
            <a:pPr algn="ctr">
              <a:buFontTx/>
              <a:buChar char="-"/>
            </a:pPr>
            <a:r>
              <a:rPr lang="da-DK" sz="2000" dirty="0"/>
              <a:t>magt </a:t>
            </a:r>
          </a:p>
          <a:p>
            <a:pPr algn="ctr">
              <a:buFontTx/>
              <a:buChar char="-"/>
            </a:pPr>
            <a:r>
              <a:rPr lang="da-DK" sz="2000" dirty="0"/>
              <a:t>kontrol</a:t>
            </a:r>
          </a:p>
          <a:p>
            <a:pPr algn="ctr">
              <a:buFontTx/>
              <a:buChar char="-"/>
            </a:pPr>
            <a:r>
              <a:rPr lang="da-DK" sz="2000" dirty="0"/>
              <a:t>tiltrækning </a:t>
            </a:r>
          </a:p>
          <a:p>
            <a:pPr marL="0" indent="0">
              <a:buNone/>
            </a:pPr>
            <a:endParaRPr lang="da-DK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AF728A-EE92-4527-975A-66B500F137C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73163" y="2950000"/>
            <a:ext cx="2502000" cy="2906514"/>
          </a:xfr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endParaRPr lang="da-DK" sz="2000" b="1" dirty="0"/>
          </a:p>
          <a:p>
            <a:pPr marL="0" indent="0" algn="ctr">
              <a:buNone/>
            </a:pPr>
            <a:r>
              <a:rPr lang="da-DK" sz="2000" b="1" dirty="0"/>
              <a:t>PERSONLIGE BARRIERER</a:t>
            </a:r>
          </a:p>
          <a:p>
            <a:pPr marL="0" indent="0" algn="ctr">
              <a:buNone/>
            </a:pPr>
            <a:endParaRPr lang="da-DK" sz="2000" b="1" dirty="0"/>
          </a:p>
          <a:p>
            <a:pPr algn="ctr">
              <a:buFontTx/>
              <a:buChar char="-"/>
            </a:pPr>
            <a:r>
              <a:rPr lang="da-DK" sz="2000" dirty="0"/>
              <a:t>frygt for konsekvenser</a:t>
            </a:r>
          </a:p>
          <a:p>
            <a:pPr algn="ctr">
              <a:buFontTx/>
              <a:buChar char="-"/>
            </a:pPr>
            <a:r>
              <a:rPr lang="da-DK" sz="2000" dirty="0"/>
              <a:t>moral</a:t>
            </a:r>
          </a:p>
          <a:p>
            <a:pPr algn="ctr">
              <a:buFontTx/>
              <a:buChar char="-"/>
            </a:pPr>
            <a:r>
              <a:rPr lang="da-DK" sz="2000" dirty="0"/>
              <a:t>empati</a:t>
            </a:r>
          </a:p>
          <a:p>
            <a:pPr marL="0" indent="0">
              <a:buNone/>
            </a:pPr>
            <a:r>
              <a:rPr lang="da-DK" b="1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A245F3-44A0-44F8-84F9-1CD5382947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2100973"/>
            <a:ext cx="2502000" cy="849026"/>
          </a:xfrm>
          <a:solidFill>
            <a:srgbClr val="0070C0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algn="ctr"/>
            <a:endParaRPr lang="da-DK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da-D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Arbejdspladsen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F7793C-830C-441C-A5BA-18FB7571554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2131" y="2960856"/>
            <a:ext cx="2502000" cy="2906514"/>
          </a:xfrm>
          <a:solidFill>
            <a:srgbClr val="CEE6FE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endParaRPr lang="da-DK" sz="2000" b="1" dirty="0"/>
          </a:p>
          <a:p>
            <a:pPr marL="0" indent="0" algn="ctr">
              <a:buNone/>
            </a:pPr>
            <a:r>
              <a:rPr lang="da-DK" sz="2000" b="1" dirty="0"/>
              <a:t>EKSTERNE BARRIERER </a:t>
            </a:r>
          </a:p>
          <a:p>
            <a:pPr marL="0" indent="0" algn="ctr">
              <a:buNone/>
            </a:pPr>
            <a:endParaRPr lang="da-DK" sz="2000" b="1" dirty="0"/>
          </a:p>
          <a:p>
            <a:pPr algn="ctr">
              <a:buFontTx/>
              <a:buChar char="-"/>
            </a:pPr>
            <a:r>
              <a:rPr lang="da-DK" sz="2000" dirty="0"/>
              <a:t>tolerance </a:t>
            </a:r>
          </a:p>
          <a:p>
            <a:pPr algn="ctr">
              <a:buFontTx/>
              <a:buChar char="-"/>
            </a:pPr>
            <a:r>
              <a:rPr lang="da-DK" sz="2000" dirty="0"/>
              <a:t>kønsfordeling </a:t>
            </a:r>
          </a:p>
          <a:p>
            <a:pPr algn="ctr">
              <a:buFontTx/>
              <a:buChar char="-"/>
            </a:pPr>
            <a:r>
              <a:rPr lang="da-DK" sz="2000" dirty="0"/>
              <a:t>magtbalance </a:t>
            </a:r>
          </a:p>
          <a:p>
            <a:pPr algn="ctr">
              <a:buFontTx/>
              <a:buChar char="-"/>
            </a:pPr>
            <a:r>
              <a:rPr lang="da-DK" sz="2000" dirty="0"/>
              <a:t>kultur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E001D3-F2A7-436F-B0B0-EBA2EE25DE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14968" y="2090117"/>
            <a:ext cx="2502000" cy="859882"/>
          </a:xfrm>
          <a:solidFill>
            <a:schemeClr val="accent4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algn="ctr"/>
            <a:endParaRPr lang="da-DK" sz="2000" dirty="0">
              <a:solidFill>
                <a:schemeClr val="bg1"/>
              </a:solidFill>
            </a:endParaRPr>
          </a:p>
          <a:p>
            <a:pPr algn="ctr"/>
            <a:r>
              <a:rPr lang="da-D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Offeret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58412A-77A1-43F6-8744-E9840D64E95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914968" y="2960856"/>
            <a:ext cx="2501999" cy="289565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endParaRPr lang="da-DK" sz="2000" b="1" dirty="0"/>
          </a:p>
          <a:p>
            <a:pPr marL="0" indent="0" algn="ctr">
              <a:buNone/>
            </a:pPr>
            <a:r>
              <a:rPr lang="da-DK" sz="2000" b="1" dirty="0"/>
              <a:t>MODSTAND </a:t>
            </a:r>
          </a:p>
          <a:p>
            <a:pPr marL="0" indent="0" algn="ctr">
              <a:buNone/>
            </a:pPr>
            <a:endParaRPr lang="da-DK" sz="2000" b="1" dirty="0"/>
          </a:p>
          <a:p>
            <a:pPr marL="0" indent="0" algn="ctr">
              <a:buNone/>
            </a:pPr>
            <a:endParaRPr lang="da-DK" sz="2000" b="1" dirty="0"/>
          </a:p>
          <a:p>
            <a:pPr algn="ctr">
              <a:buFontTx/>
              <a:buChar char="-"/>
            </a:pPr>
            <a:r>
              <a:rPr lang="da-DK" sz="2000" dirty="0"/>
              <a:t>jobstatus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A60E68B-564D-412B-84BF-BFE1664D491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6FFF6E2-0CC8-4F44-8AB5-19AD73FAF432}" type="datetime1">
              <a:rPr lang="da-DK" smtClean="0"/>
              <a:t>19-01-2022</a:t>
            </a:fld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E31485-E120-434D-A6DC-83E6616346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CC465E6-B470-4FD2-85A4-AD81654C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05" y="2090118"/>
            <a:ext cx="5261258" cy="859882"/>
          </a:xfrm>
          <a:solidFill>
            <a:schemeClr val="bg1">
              <a:lumMod val="5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algn="ctr"/>
            <a:br>
              <a:rPr lang="da-DK" sz="2000" dirty="0">
                <a:solidFill>
                  <a:schemeClr val="bg1"/>
                </a:solidFill>
              </a:rPr>
            </a:br>
            <a:r>
              <a:rPr lang="da-DK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Krænkeren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91BB46-84C3-404A-9B4B-9B73BE9CE837}"/>
              </a:ext>
            </a:extLst>
          </p:cNvPr>
          <p:cNvSpPr/>
          <p:nvPr/>
        </p:nvSpPr>
        <p:spPr>
          <a:xfrm>
            <a:off x="469073" y="413186"/>
            <a:ext cx="11253854" cy="32704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96C7FB5-F4D2-4EA9-AE48-AF9BB702B61E}"/>
              </a:ext>
            </a:extLst>
          </p:cNvPr>
          <p:cNvSpPr txBox="1">
            <a:spLocks/>
          </p:cNvSpPr>
          <p:nvPr/>
        </p:nvSpPr>
        <p:spPr>
          <a:xfrm>
            <a:off x="513905" y="1159915"/>
            <a:ext cx="10962000" cy="671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1438275" algn="l"/>
              </a:tabLst>
              <a:defRPr sz="1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/>
              <a:t>Forebyggelse </a:t>
            </a:r>
            <a:r>
              <a:rPr lang="da-DK" sz="3600" dirty="0">
                <a:solidFill>
                  <a:schemeClr val="accent6"/>
                </a:solidFill>
              </a:rPr>
              <a:t>Risikofaktorer </a:t>
            </a:r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08586044-FBF0-4FA4-B1F7-969AA962BF42}"/>
              </a:ext>
            </a:extLst>
          </p:cNvPr>
          <p:cNvSpPr/>
          <p:nvPr/>
        </p:nvSpPr>
        <p:spPr>
          <a:xfrm>
            <a:off x="2771729" y="4310743"/>
            <a:ext cx="751114" cy="522514"/>
          </a:xfrm>
          <a:prstGeom prst="notched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sp>
        <p:nvSpPr>
          <p:cNvPr id="19" name="Arrow: Notched Right 18">
            <a:extLst>
              <a:ext uri="{FF2B5EF4-FFF2-40B4-BE49-F238E27FC236}">
                <a16:creationId xmlns:a16="http://schemas.microsoft.com/office/drawing/2014/main" id="{A2DF21F7-6B19-48AD-91EE-449C7B84E27F}"/>
              </a:ext>
            </a:extLst>
          </p:cNvPr>
          <p:cNvSpPr/>
          <p:nvPr/>
        </p:nvSpPr>
        <p:spPr>
          <a:xfrm>
            <a:off x="5619348" y="4310743"/>
            <a:ext cx="751114" cy="522514"/>
          </a:xfrm>
          <a:prstGeom prst="notched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20" name="Arrow: Notched Right 19">
            <a:extLst>
              <a:ext uri="{FF2B5EF4-FFF2-40B4-BE49-F238E27FC236}">
                <a16:creationId xmlns:a16="http://schemas.microsoft.com/office/drawing/2014/main" id="{08C7E2BF-5690-42A4-82EC-91B1D1C05CB7}"/>
              </a:ext>
            </a:extLst>
          </p:cNvPr>
          <p:cNvSpPr/>
          <p:nvPr/>
        </p:nvSpPr>
        <p:spPr>
          <a:xfrm>
            <a:off x="8386267" y="4310743"/>
            <a:ext cx="751114" cy="522514"/>
          </a:xfrm>
          <a:prstGeom prst="notched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56727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558D6A3-A89C-4D52-954E-8C75086BCEBE}"/>
              </a:ext>
            </a:extLst>
          </p:cNvPr>
          <p:cNvSpPr/>
          <p:nvPr/>
        </p:nvSpPr>
        <p:spPr>
          <a:xfrm>
            <a:off x="4299857" y="1028246"/>
            <a:ext cx="7481743" cy="56011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 dirty="0"/>
              <a:t>v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B1BFFC-4364-4EE1-AA31-9232390F2B7D}"/>
              </a:ext>
            </a:extLst>
          </p:cNvPr>
          <p:cNvSpPr/>
          <p:nvPr/>
        </p:nvSpPr>
        <p:spPr>
          <a:xfrm>
            <a:off x="5244608" y="3777289"/>
            <a:ext cx="1477767" cy="1356188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CC108-AF55-4F8D-9E0D-F91BDD474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838" y="3123094"/>
            <a:ext cx="2996829" cy="671967"/>
          </a:xfrm>
        </p:spPr>
        <p:txBody>
          <a:bodyPr/>
          <a:lstStyle/>
          <a:p>
            <a:r>
              <a:rPr lang="da-DK" dirty="0"/>
              <a:t>Forebyggelse </a:t>
            </a:r>
            <a:br>
              <a:rPr lang="da-DK" dirty="0"/>
            </a:br>
            <a:r>
              <a:rPr lang="da-DK" dirty="0">
                <a:solidFill>
                  <a:schemeClr val="accent6"/>
                </a:solidFill>
              </a:rPr>
              <a:t>indsatser 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7917B-88AE-446A-BD04-5777E7B0B6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BF8E3E5-1644-4697-893E-52E11C1BB0CD}" type="datetime1">
              <a:rPr lang="da-DK" smtClean="0"/>
              <a:t>19-01-2022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D70F2-E96F-45BF-96F1-D836C574167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EC15BD-BC5F-4731-938A-DCEB11C8932A}"/>
              </a:ext>
            </a:extLst>
          </p:cNvPr>
          <p:cNvSpPr/>
          <p:nvPr/>
        </p:nvSpPr>
        <p:spPr>
          <a:xfrm>
            <a:off x="469073" y="413186"/>
            <a:ext cx="11253854" cy="32704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/>
          </a:p>
        </p:txBody>
      </p:sp>
      <p:pic>
        <p:nvPicPr>
          <p:cNvPr id="11" name="Graphic 10" descr="Bar chart">
            <a:extLst>
              <a:ext uri="{FF2B5EF4-FFF2-40B4-BE49-F238E27FC236}">
                <a16:creationId xmlns:a16="http://schemas.microsoft.com/office/drawing/2014/main" id="{3FB93D1D-0D78-4428-86AB-526F9FACB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7481" y="3991081"/>
            <a:ext cx="914400" cy="9144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BA430B5-314E-432E-8C76-9DC85AA827AE}"/>
              </a:ext>
            </a:extLst>
          </p:cNvPr>
          <p:cNvSpPr/>
          <p:nvPr/>
        </p:nvSpPr>
        <p:spPr>
          <a:xfrm>
            <a:off x="9343473" y="3850309"/>
            <a:ext cx="1477767" cy="1356188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6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00D424-515E-43A3-BB86-C614BDD13013}"/>
              </a:ext>
            </a:extLst>
          </p:cNvPr>
          <p:cNvSpPr/>
          <p:nvPr/>
        </p:nvSpPr>
        <p:spPr>
          <a:xfrm>
            <a:off x="7422901" y="2142660"/>
            <a:ext cx="1477767" cy="1356188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60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9D1ECEA-A9EE-4738-8A72-BB34C35E06CB}"/>
              </a:ext>
            </a:extLst>
          </p:cNvPr>
          <p:cNvSpPr/>
          <p:nvPr/>
        </p:nvSpPr>
        <p:spPr>
          <a:xfrm rot="19174743">
            <a:off x="5937144" y="2962899"/>
            <a:ext cx="1707039" cy="539102"/>
          </a:xfrm>
          <a:prstGeom prst="arc">
            <a:avLst>
              <a:gd name="adj1" fmla="val 10929631"/>
              <a:gd name="adj2" fmla="val 0"/>
            </a:avLst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65DD911B-61E1-47CF-898E-792D2B6DAE6F}"/>
              </a:ext>
            </a:extLst>
          </p:cNvPr>
          <p:cNvSpPr/>
          <p:nvPr/>
        </p:nvSpPr>
        <p:spPr>
          <a:xfrm rot="2738388">
            <a:off x="8559370" y="3002962"/>
            <a:ext cx="1707039" cy="539102"/>
          </a:xfrm>
          <a:prstGeom prst="arc">
            <a:avLst>
              <a:gd name="adj1" fmla="val 10929631"/>
              <a:gd name="adj2" fmla="val 0"/>
            </a:avLst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238459-6E38-4F03-958E-E4A016F4F0E7}"/>
              </a:ext>
            </a:extLst>
          </p:cNvPr>
          <p:cNvSpPr txBox="1"/>
          <p:nvPr/>
        </p:nvSpPr>
        <p:spPr>
          <a:xfrm rot="18593128">
            <a:off x="4370155" y="3542623"/>
            <a:ext cx="16418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Monitorering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99EFE4-FD8C-42BD-B0C3-9C342DCB5463}"/>
              </a:ext>
            </a:extLst>
          </p:cNvPr>
          <p:cNvSpPr txBox="1"/>
          <p:nvPr/>
        </p:nvSpPr>
        <p:spPr>
          <a:xfrm>
            <a:off x="7541298" y="1698974"/>
            <a:ext cx="12409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000" dirty="0"/>
              <a:t>Politikker</a:t>
            </a:r>
            <a:r>
              <a:rPr lang="da-DK" sz="1600" dirty="0"/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9F983A-FD25-40E7-A9E0-960AFA1CF2EA}"/>
              </a:ext>
            </a:extLst>
          </p:cNvPr>
          <p:cNvSpPr txBox="1"/>
          <p:nvPr/>
        </p:nvSpPr>
        <p:spPr>
          <a:xfrm rot="2933484">
            <a:off x="10210587" y="3733302"/>
            <a:ext cx="18727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000" dirty="0"/>
              <a:t>Træning og uddannelse  </a:t>
            </a:r>
          </a:p>
        </p:txBody>
      </p:sp>
      <p:pic>
        <p:nvPicPr>
          <p:cNvPr id="25" name="Graphic 24" descr="Person eating">
            <a:extLst>
              <a:ext uri="{FF2B5EF4-FFF2-40B4-BE49-F238E27FC236}">
                <a16:creationId xmlns:a16="http://schemas.microsoft.com/office/drawing/2014/main" id="{F7AE03D3-6A0E-4BAC-B221-1BA5998C1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3587" y="4071206"/>
            <a:ext cx="914401" cy="914401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20927CBE-0CF9-4848-97D4-D8FC3DC90B6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0216795"/>
                  </p:ext>
                </p:extLst>
              </p:nvPr>
            </p:nvGraphicFramePr>
            <p:xfrm>
              <a:off x="7721545" y="2338754"/>
              <a:ext cx="880478" cy="880478"/>
            </p:xfrm>
            <a:graphic>
              <a:graphicData uri="http://schemas.microsoft.com/office/powerpoint/2016/slidezoom">
                <pslz:sldZm>
                  <pslz:sldZmObj sldId="371" cId="1958046240">
                    <pslz:zmPr id="{6C2EFB3F-2436-4C26-976D-7F423C92DC65}" returnToParent="0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7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80478" cy="88047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extLst>
                  <a:ext uri="{FF2B5EF4-FFF2-40B4-BE49-F238E27FC236}">
                    <a16:creationId xmlns:a16="http://schemas.microsoft.com/office/drawing/2014/main" id="{20927CBE-0CF9-4848-97D4-D8FC3DC90B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721545" y="2338754"/>
                <a:ext cx="880478" cy="88047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1F34CE-7976-4D49-BAB4-AA9D883F0B0A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8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A7401A99-C192-4598-B7E9-0F667AD2FEC7}"/>
              </a:ext>
            </a:extLst>
          </p:cNvPr>
          <p:cNvSpPr/>
          <p:nvPr/>
        </p:nvSpPr>
        <p:spPr>
          <a:xfrm>
            <a:off x="400531" y="2165963"/>
            <a:ext cx="1013302" cy="1002960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807223-F55F-48A5-A91F-211CB585A282}"/>
              </a:ext>
            </a:extLst>
          </p:cNvPr>
          <p:cNvSpPr/>
          <p:nvPr/>
        </p:nvSpPr>
        <p:spPr>
          <a:xfrm>
            <a:off x="7690091" y="2084350"/>
            <a:ext cx="1013302" cy="1002960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832045-A7C0-45A0-B649-ED2F7A5C5FF3}"/>
              </a:ext>
            </a:extLst>
          </p:cNvPr>
          <p:cNvSpPr/>
          <p:nvPr/>
        </p:nvSpPr>
        <p:spPr>
          <a:xfrm>
            <a:off x="436527" y="4823401"/>
            <a:ext cx="1013302" cy="1002960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29274-5CC8-4302-BC55-33DEF5E5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49" y="852917"/>
            <a:ext cx="10962000" cy="671967"/>
          </a:xfrm>
        </p:spPr>
        <p:txBody>
          <a:bodyPr/>
          <a:lstStyle/>
          <a:p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</a:t>
            </a:r>
            <a:r>
              <a:rPr lang="da-DK" dirty="0"/>
              <a:t> </a:t>
            </a:r>
            <a:r>
              <a:rPr lang="da-DK" dirty="0">
                <a:solidFill>
                  <a:schemeClr val="accent6"/>
                </a:solidFill>
              </a:rPr>
              <a:t>politikker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233F7-A73B-452D-A8CC-1C27635E733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297CBEE-B674-4E57-8C75-AB7D1EA1E638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B71A3-1F46-457E-A1B1-3C51F2CA2EE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D29A9E-3821-4E28-8C14-28CAA06909A0}"/>
              </a:ext>
            </a:extLst>
          </p:cNvPr>
          <p:cNvSpPr txBox="1"/>
          <p:nvPr/>
        </p:nvSpPr>
        <p:spPr>
          <a:xfrm>
            <a:off x="1659855" y="2262666"/>
            <a:ext cx="310853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100" dirty="0"/>
              <a:t>Formål og definition af </a:t>
            </a:r>
          </a:p>
          <a:p>
            <a:r>
              <a:rPr lang="da-DK" sz="2100" dirty="0"/>
              <a:t>seksuel chikane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2EE9657-FEA5-42CC-8EF7-2651A5B0AD8A}"/>
              </a:ext>
            </a:extLst>
          </p:cNvPr>
          <p:cNvSpPr/>
          <p:nvPr/>
        </p:nvSpPr>
        <p:spPr>
          <a:xfrm>
            <a:off x="414697" y="206767"/>
            <a:ext cx="11396304" cy="413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B75B50-40E6-48AE-9E22-4B60FB4FB492}"/>
              </a:ext>
            </a:extLst>
          </p:cNvPr>
          <p:cNvSpPr txBox="1"/>
          <p:nvPr/>
        </p:nvSpPr>
        <p:spPr>
          <a:xfrm>
            <a:off x="8977878" y="3660775"/>
            <a:ext cx="310853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100" dirty="0"/>
              <a:t>Præcisering af </a:t>
            </a:r>
          </a:p>
          <a:p>
            <a:r>
              <a:rPr lang="da-DK" sz="2100" dirty="0"/>
              <a:t>sanktioner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D471E8-1670-42EF-A83E-0D2875679B90}"/>
              </a:ext>
            </a:extLst>
          </p:cNvPr>
          <p:cNvSpPr txBox="1"/>
          <p:nvPr/>
        </p:nvSpPr>
        <p:spPr>
          <a:xfrm>
            <a:off x="8977878" y="2262665"/>
            <a:ext cx="214862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100" dirty="0"/>
              <a:t>Håndtering</a:t>
            </a:r>
          </a:p>
          <a:p>
            <a:r>
              <a:rPr lang="da-DK" sz="2100" dirty="0"/>
              <a:t> 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427896D-1AF9-495D-B577-25107A66510A}"/>
              </a:ext>
            </a:extLst>
          </p:cNvPr>
          <p:cNvSpPr/>
          <p:nvPr/>
        </p:nvSpPr>
        <p:spPr>
          <a:xfrm>
            <a:off x="7690091" y="3510780"/>
            <a:ext cx="1013302" cy="1002960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624B3FC-A553-489E-A851-EFFA88DB109D}"/>
              </a:ext>
            </a:extLst>
          </p:cNvPr>
          <p:cNvSpPr/>
          <p:nvPr/>
        </p:nvSpPr>
        <p:spPr>
          <a:xfrm>
            <a:off x="456557" y="3493102"/>
            <a:ext cx="1013302" cy="1002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C66F5D8-E65D-40DD-B5BB-3D6A14F53686}"/>
              </a:ext>
            </a:extLst>
          </p:cNvPr>
          <p:cNvSpPr/>
          <p:nvPr/>
        </p:nvSpPr>
        <p:spPr>
          <a:xfrm>
            <a:off x="7738718" y="4820225"/>
            <a:ext cx="1013302" cy="10029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C75DD0-6F6E-4E04-B914-12F098C4471E}"/>
              </a:ext>
            </a:extLst>
          </p:cNvPr>
          <p:cNvSpPr txBox="1"/>
          <p:nvPr/>
        </p:nvSpPr>
        <p:spPr>
          <a:xfrm>
            <a:off x="1783594" y="3773491"/>
            <a:ext cx="2148625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100" dirty="0"/>
              <a:t>Indberetning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8D75C4-886E-41EE-833C-C4B4C20A8E94}"/>
              </a:ext>
            </a:extLst>
          </p:cNvPr>
          <p:cNvSpPr txBox="1"/>
          <p:nvPr/>
        </p:nvSpPr>
        <p:spPr>
          <a:xfrm>
            <a:off x="9008430" y="5104283"/>
            <a:ext cx="2148625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100" dirty="0"/>
              <a:t>Udbredelse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3CADB1-4A05-467B-BA16-B0DFCC59B5AE}"/>
              </a:ext>
            </a:extLst>
          </p:cNvPr>
          <p:cNvSpPr txBox="1"/>
          <p:nvPr/>
        </p:nvSpPr>
        <p:spPr>
          <a:xfrm>
            <a:off x="1839818" y="5104283"/>
            <a:ext cx="2148625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100" dirty="0"/>
              <a:t>Vidner  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Section Zoom 7">
                <a:extLst>
                  <a:ext uri="{FF2B5EF4-FFF2-40B4-BE49-F238E27FC236}">
                    <a16:creationId xmlns:a16="http://schemas.microsoft.com/office/drawing/2014/main" id="{5FD93F6A-808B-4B6E-9465-F2131F59777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6778061"/>
                  </p:ext>
                </p:extLst>
              </p:nvPr>
            </p:nvGraphicFramePr>
            <p:xfrm>
              <a:off x="568750" y="2358583"/>
              <a:ext cx="695322" cy="695322"/>
            </p:xfrm>
            <a:graphic>
              <a:graphicData uri="http://schemas.microsoft.com/office/powerpoint/2016/sectionzoom">
                <psez:sectionZm>
                  <psez:sectionZmObj sectionId="{F447E2B3-B5ED-4E44-894F-077C89C9B74E}">
                    <psez:zmPr id="{56CB0845-481E-44D0-9B22-93C3FD64E16B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95322" cy="69532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Section Zoom 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FD93F6A-808B-4B6E-9465-F2131F5977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8750" y="2358583"/>
                <a:ext cx="695322" cy="695322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0" name="Section Zoom 9">
                <a:extLst>
                  <a:ext uri="{FF2B5EF4-FFF2-40B4-BE49-F238E27FC236}">
                    <a16:creationId xmlns:a16="http://schemas.microsoft.com/office/drawing/2014/main" id="{F01DAD7D-296C-411C-A722-A35BA00952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54222267"/>
                  </p:ext>
                </p:extLst>
              </p:nvPr>
            </p:nvGraphicFramePr>
            <p:xfrm>
              <a:off x="557529" y="3604052"/>
              <a:ext cx="759780" cy="759780"/>
            </p:xfrm>
            <a:graphic>
              <a:graphicData uri="http://schemas.microsoft.com/office/powerpoint/2016/sectionzoom">
                <psez:sectionZm>
                  <psez:sectionZmObj sectionId="{B51778F3-B1B0-44F2-A132-630B8C4A344E}">
                    <psez:zmPr id="{9836820D-F7B1-415A-855C-23712C8EDC32}" imageType="cover" transitionDur="1000" showBg="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8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59780" cy="75978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0" name="Section Zoom 9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F01DAD7D-296C-411C-A722-A35BA00952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57529" y="3604052"/>
                <a:ext cx="759780" cy="759780"/>
              </a:xfrm>
              <a:prstGeom prst="rect">
                <a:avLst/>
              </a:prstGeom>
              <a:ln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3" name="Section Zoom 12">
                <a:extLst>
                  <a:ext uri="{FF2B5EF4-FFF2-40B4-BE49-F238E27FC236}">
                    <a16:creationId xmlns:a16="http://schemas.microsoft.com/office/drawing/2014/main" id="{3905665B-D2B0-44E0-AB04-CCA5D0E9622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5214500"/>
                  </p:ext>
                </p:extLst>
              </p:nvPr>
            </p:nvGraphicFramePr>
            <p:xfrm>
              <a:off x="470914" y="4834598"/>
              <a:ext cx="933009" cy="933009"/>
            </p:xfrm>
            <a:graphic>
              <a:graphicData uri="http://schemas.microsoft.com/office/powerpoint/2016/sectionzoom">
                <psez:sectionZm>
                  <psez:sectionZmObj sectionId="{40442B64-79C4-4A1B-96C5-C3686607B64D}">
                    <psez:zmPr id="{807D58E9-EEB7-4B25-BFF8-C6A659FE1F1E}" imageType="cover" transitionDur="100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33009" cy="933009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3" name="Section Zoom 12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3905665B-D2B0-44E0-AB04-CCA5D0E962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70914" y="4834598"/>
                <a:ext cx="933009" cy="933009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16" name="Section Zoom 15">
                <a:extLst>
                  <a:ext uri="{FF2B5EF4-FFF2-40B4-BE49-F238E27FC236}">
                    <a16:creationId xmlns:a16="http://schemas.microsoft.com/office/drawing/2014/main" id="{981648A3-8499-4247-95A5-7EDCAC349F7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97739354"/>
                  </p:ext>
                </p:extLst>
              </p:nvPr>
            </p:nvGraphicFramePr>
            <p:xfrm>
              <a:off x="7852638" y="2302149"/>
              <a:ext cx="688208" cy="688208"/>
            </p:xfrm>
            <a:graphic>
              <a:graphicData uri="http://schemas.microsoft.com/office/powerpoint/2016/sectionzoom">
                <psez:sectionZm>
                  <psez:sectionZmObj sectionId="{1BBD0D67-A606-407A-AB75-E78E21353654}">
                    <psez:zmPr id="{7175F401-EA6D-4A73-968C-F11D25507275}" imageType="cover" transitionDur="1000">
                      <p166:blipFill xmlns:p166="http://schemas.microsoft.com/office/powerpoint/2016/6/main"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8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88208" cy="68820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6" name="Section Zoom 15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981648A3-8499-4247-95A5-7EDCAC349F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7852638" y="2302149"/>
                <a:ext cx="688208" cy="688208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19" name="Section Zoom 18">
                <a:extLst>
                  <a:ext uri="{FF2B5EF4-FFF2-40B4-BE49-F238E27FC236}">
                    <a16:creationId xmlns:a16="http://schemas.microsoft.com/office/drawing/2014/main" id="{52846A1A-93FD-4C4C-B55A-09F96EAB95B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55447378"/>
                  </p:ext>
                </p:extLst>
              </p:nvPr>
            </p:nvGraphicFramePr>
            <p:xfrm>
              <a:off x="7852638" y="3660776"/>
              <a:ext cx="646331" cy="646331"/>
            </p:xfrm>
            <a:graphic>
              <a:graphicData uri="http://schemas.microsoft.com/office/powerpoint/2016/sectionzoom">
                <psez:sectionZm>
                  <psez:sectionZmObj sectionId="{54B22CDC-B73D-467C-950D-EE6F14ED3C64}">
                    <psez:zmPr id="{8D39DADA-F815-4D28-9762-0EF1C380519F}" imageType="cover" transitionDur="1000">
                      <p166:blipFill xmlns:p166="http://schemas.microsoft.com/office/powerpoint/2016/6/main"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21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46331" cy="646331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9" name="Section Zoom 18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52846A1A-93FD-4C4C-B55A-09F96EAB95B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7852638" y="3660776"/>
                <a:ext cx="646331" cy="646331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22" name="Section Zoom 21">
                <a:extLst>
                  <a:ext uri="{FF2B5EF4-FFF2-40B4-BE49-F238E27FC236}">
                    <a16:creationId xmlns:a16="http://schemas.microsoft.com/office/drawing/2014/main" id="{68193F7D-39E3-4CF8-A050-F9EEE84F8B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2458921"/>
                  </p:ext>
                </p:extLst>
              </p:nvPr>
            </p:nvGraphicFramePr>
            <p:xfrm>
              <a:off x="7893527" y="4997887"/>
              <a:ext cx="606430" cy="606430"/>
            </p:xfrm>
            <a:graphic>
              <a:graphicData uri="http://schemas.microsoft.com/office/powerpoint/2016/sectionzoom">
                <psez:sectionZm>
                  <psez:sectionZmObj sectionId="{4A4CCDB6-6B69-4CE7-8377-24F61578CDE9}">
                    <psez:zmPr id="{B2704E9C-13C4-4223-9BA7-DBE1FE03E4B2}" imageType="cover" transitionDur="1000">
                      <p166:blipFill xmlns:p166="http://schemas.microsoft.com/office/powerpoint/2016/6/main"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2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6430" cy="60643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22" name="Section Zoom 21">
                <a:hlinkClick r:id="rId25" action="ppaction://hlinksldjump"/>
                <a:extLst>
                  <a:ext uri="{FF2B5EF4-FFF2-40B4-BE49-F238E27FC236}">
                    <a16:creationId xmlns:a16="http://schemas.microsoft.com/office/drawing/2014/main" id="{68193F7D-39E3-4CF8-A050-F9EEE84F8B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7893527" y="4997887"/>
                <a:ext cx="606430" cy="60643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804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0687C-FD0D-4045-8A15-96F6979DB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697" y="1071724"/>
            <a:ext cx="10678887" cy="1504837"/>
          </a:xfrm>
        </p:spPr>
        <p:txBody>
          <a:bodyPr anchor="t">
            <a:normAutofit/>
          </a:bodyPr>
          <a:lstStyle/>
          <a:p>
            <a:r>
              <a:rPr lang="da-DK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Definitioner og grænser </a:t>
            </a:r>
            <a:r>
              <a:rPr lang="da-DK" sz="3600" dirty="0">
                <a:solidFill>
                  <a:schemeClr val="accent6"/>
                </a:solidFill>
              </a:rPr>
              <a:t>Uacceptabel adfærd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670F1-AD70-4CD0-8BD0-639ECDAC4BF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8865C5AB-8830-4DBD-9516-B7D85BD68FE3}" type="datetime1">
              <a:rPr lang="da-DK" smtClean="0"/>
              <a:pPr>
                <a:spcAft>
                  <a:spcPts val="600"/>
                </a:spcAft>
              </a:pPr>
              <a:t>19-01-2022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BDB2B-1C71-478F-A4DD-EFAD7A2125F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5</a:t>
            </a:fld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7DF3D1-105E-43EE-B28E-E5431F04386B}"/>
              </a:ext>
            </a:extLst>
          </p:cNvPr>
          <p:cNvSpPr/>
          <p:nvPr/>
        </p:nvSpPr>
        <p:spPr>
          <a:xfrm>
            <a:off x="414697" y="206767"/>
            <a:ext cx="11396304" cy="413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F4F2C2-499E-49EE-AB6B-7D8A1A21E5D2}"/>
              </a:ext>
            </a:extLst>
          </p:cNvPr>
          <p:cNvSpPr txBox="1"/>
          <p:nvPr/>
        </p:nvSpPr>
        <p:spPr>
          <a:xfrm>
            <a:off x="2405743" y="2339178"/>
            <a:ext cx="9405258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a-DK" sz="2800" dirty="0"/>
              <a:t> Klar definition af seksuel chikane evt. med eksempler</a:t>
            </a:r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da-DK" sz="2800" dirty="0"/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a-DK" sz="2800" dirty="0"/>
              <a:t> Vær tydelig om, at I tager det alvorligt, og det har</a:t>
            </a:r>
          </a:p>
          <a:p>
            <a:pPr>
              <a:buClr>
                <a:schemeClr val="accent6"/>
              </a:buClr>
            </a:pPr>
            <a:r>
              <a:rPr lang="da-DK" sz="2800" dirty="0"/>
              <a:t>      konsekvenser </a:t>
            </a:r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da-DK" sz="2800" dirty="0"/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a-DK" sz="2800" dirty="0"/>
              <a:t> Vær åben overfor at drøfte gråzoner - inddrag medarbejderne</a:t>
            </a:r>
          </a:p>
          <a:p>
            <a:endParaRPr lang="da-DK" sz="2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16132E-1C1C-4713-88BA-1D0ACABD8FA5}"/>
              </a:ext>
            </a:extLst>
          </p:cNvPr>
          <p:cNvSpPr/>
          <p:nvPr/>
        </p:nvSpPr>
        <p:spPr>
          <a:xfrm>
            <a:off x="498999" y="2905388"/>
            <a:ext cx="1447787" cy="13760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pic>
        <p:nvPicPr>
          <p:cNvPr id="15" name="Graphic 14" descr="Customer review RTL">
            <a:extLst>
              <a:ext uri="{FF2B5EF4-FFF2-40B4-BE49-F238E27FC236}">
                <a16:creationId xmlns:a16="http://schemas.microsoft.com/office/drawing/2014/main" id="{D8ED42ED-B08F-4027-B2BC-9A1F224B1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2893" y="4532022"/>
            <a:ext cx="708266" cy="708266"/>
          </a:xfrm>
          <a:prstGeom prst="rect">
            <a:avLst/>
          </a:prstGeom>
        </p:spPr>
      </p:pic>
      <p:pic>
        <p:nvPicPr>
          <p:cNvPr id="16" name="Graphic 15" descr="Bullseye">
            <a:extLst>
              <a:ext uri="{FF2B5EF4-FFF2-40B4-BE49-F238E27FC236}">
                <a16:creationId xmlns:a16="http://schemas.microsoft.com/office/drawing/2014/main" id="{7B7CBB95-0D58-4FB8-A311-1BDDBB799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515" y="3244037"/>
            <a:ext cx="698754" cy="69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9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670F1-AD70-4CD0-8BD0-639ECDAC4BF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8865C5AB-8830-4DBD-9516-B7D85BD68FE3}" type="datetime1">
              <a:rPr lang="da-DK" smtClean="0"/>
              <a:pPr>
                <a:spcAft>
                  <a:spcPts val="600"/>
                </a:spcAft>
              </a:pPr>
              <a:t>19-01-2022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BDB2B-1C71-478F-A4DD-EFAD7A2125F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6</a:t>
            </a:fld>
            <a:endParaRPr lang="da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43B90-24C1-4E97-A07A-F4EC4A06E907}"/>
              </a:ext>
            </a:extLst>
          </p:cNvPr>
          <p:cNvSpPr txBox="1"/>
          <p:nvPr/>
        </p:nvSpPr>
        <p:spPr>
          <a:xfrm>
            <a:off x="1488171" y="2875001"/>
            <a:ext cx="34578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Start dialogen </a:t>
            </a:r>
          </a:p>
          <a:p>
            <a:r>
              <a:rPr lang="da-DK" sz="36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Bryd tabuet 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FB271F-14C0-4DC5-AF83-BA9CB24ADA3B}"/>
              </a:ext>
            </a:extLst>
          </p:cNvPr>
          <p:cNvSpPr/>
          <p:nvPr/>
        </p:nvSpPr>
        <p:spPr>
          <a:xfrm>
            <a:off x="707572" y="1306285"/>
            <a:ext cx="4572000" cy="4245429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F66A56-FE48-47A8-A1BB-43A6550F2219}"/>
              </a:ext>
            </a:extLst>
          </p:cNvPr>
          <p:cNvSpPr/>
          <p:nvPr/>
        </p:nvSpPr>
        <p:spPr>
          <a:xfrm>
            <a:off x="414697" y="206767"/>
            <a:ext cx="11396304" cy="413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FA0F99-B9FD-4091-B2A4-0DCAED56A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9049">
            <a:off x="7442064" y="1331385"/>
            <a:ext cx="3622557" cy="27943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1D24BD-6BE1-4288-A344-F4044AF57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95349">
            <a:off x="6208589" y="2586107"/>
            <a:ext cx="4390174" cy="24169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8009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902254-924B-4497-96B1-51F3F374596C}"/>
              </a:ext>
            </a:extLst>
          </p:cNvPr>
          <p:cNvSpPr/>
          <p:nvPr/>
        </p:nvSpPr>
        <p:spPr>
          <a:xfrm>
            <a:off x="277792" y="277792"/>
            <a:ext cx="6134583" cy="3240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BAD77-EB88-4B45-AECD-8192C41C7A4A}"/>
              </a:ext>
            </a:extLst>
          </p:cNvPr>
          <p:cNvSpPr/>
          <p:nvPr/>
        </p:nvSpPr>
        <p:spPr>
          <a:xfrm>
            <a:off x="414697" y="206767"/>
            <a:ext cx="11396304" cy="413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F2A27-59FF-4800-B298-C050B0AE8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166" y="1599487"/>
            <a:ext cx="3855828" cy="2974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4E9C69-8C98-4AE0-AA07-21A25B4E3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29" y="3277722"/>
            <a:ext cx="4786628" cy="23647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63973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19DB2A-F910-44F7-8B6E-F3BA34226F42}"/>
              </a:ext>
            </a:extLst>
          </p:cNvPr>
          <p:cNvSpPr/>
          <p:nvPr/>
        </p:nvSpPr>
        <p:spPr>
          <a:xfrm>
            <a:off x="573703" y="1690968"/>
            <a:ext cx="5413303" cy="4308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29274-5CC8-4302-BC55-33DEF5E5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49" y="812654"/>
            <a:ext cx="10962000" cy="671967"/>
          </a:xfrm>
        </p:spPr>
        <p:txBody>
          <a:bodyPr/>
          <a:lstStyle/>
          <a:p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Indberetning </a:t>
            </a:r>
            <a:r>
              <a:rPr lang="da-DK" dirty="0">
                <a:solidFill>
                  <a:schemeClr val="accent6"/>
                </a:solidFill>
              </a:rPr>
              <a:t>forstå offeret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233F7-A73B-452D-A8CC-1C27635E733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297CBEE-B674-4E57-8C75-AB7D1EA1E638}" type="datetime1">
              <a:rPr lang="da-DK" smtClean="0"/>
              <a:t>19-01-2022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B71A3-1F46-457E-A1B1-3C51F2CA2EE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4326E28-4165-437B-956D-5717F35EA6B9}"/>
              </a:ext>
            </a:extLst>
          </p:cNvPr>
          <p:cNvSpPr txBox="1">
            <a:spLocks/>
          </p:cNvSpPr>
          <p:nvPr/>
        </p:nvSpPr>
        <p:spPr>
          <a:xfrm>
            <a:off x="6298442" y="2387265"/>
            <a:ext cx="6126797" cy="44573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800"/>
          </a:p>
          <a:p>
            <a:endParaRPr lang="da-DK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2EE9657-FEA5-42CC-8EF7-2651A5B0AD8A}"/>
              </a:ext>
            </a:extLst>
          </p:cNvPr>
          <p:cNvSpPr/>
          <p:nvPr/>
        </p:nvSpPr>
        <p:spPr>
          <a:xfrm>
            <a:off x="414697" y="206767"/>
            <a:ext cx="11396304" cy="413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2534FB3-48D8-4B89-AE40-18B41035EBEC}"/>
              </a:ext>
            </a:extLst>
          </p:cNvPr>
          <p:cNvSpPr/>
          <p:nvPr/>
        </p:nvSpPr>
        <p:spPr>
          <a:xfrm>
            <a:off x="3777344" y="4119880"/>
            <a:ext cx="1746635" cy="1682205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Problem-orienteret</a:t>
            </a:r>
            <a:endParaRPr lang="da-DK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AF346739-1BCB-48A1-B134-1475AE4996D2}"/>
              </a:ext>
            </a:extLst>
          </p:cNvPr>
          <p:cNvSpPr/>
          <p:nvPr/>
        </p:nvSpPr>
        <p:spPr>
          <a:xfrm>
            <a:off x="2643945" y="2823413"/>
            <a:ext cx="1121228" cy="492036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/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7CED3F97-8CCF-4893-BACB-01A4C77EF4D6}"/>
              </a:ext>
            </a:extLst>
          </p:cNvPr>
          <p:cNvSpPr/>
          <p:nvPr/>
        </p:nvSpPr>
        <p:spPr>
          <a:xfrm>
            <a:off x="2656116" y="4615956"/>
            <a:ext cx="1121228" cy="492036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2F3ED20-C33D-4ECF-AD9A-83BB61E1FDAB}"/>
              </a:ext>
            </a:extLst>
          </p:cNvPr>
          <p:cNvSpPr/>
          <p:nvPr/>
        </p:nvSpPr>
        <p:spPr>
          <a:xfrm>
            <a:off x="3793637" y="2228329"/>
            <a:ext cx="1746635" cy="1682205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Aktiv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4BF1283-D7EB-41A3-AE61-25EDEF263AF4}"/>
              </a:ext>
            </a:extLst>
          </p:cNvPr>
          <p:cNvSpPr/>
          <p:nvPr/>
        </p:nvSpPr>
        <p:spPr>
          <a:xfrm>
            <a:off x="909638" y="4119880"/>
            <a:ext cx="1746635" cy="1682205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Følelses-orienteret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17B9ECE-894D-49F3-933D-77FF27DEF673}"/>
              </a:ext>
            </a:extLst>
          </p:cNvPr>
          <p:cNvSpPr/>
          <p:nvPr/>
        </p:nvSpPr>
        <p:spPr>
          <a:xfrm>
            <a:off x="939237" y="2228329"/>
            <a:ext cx="1746635" cy="1682205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Passiv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489354-EFDA-48D7-9630-3B9963419E58}"/>
              </a:ext>
            </a:extLst>
          </p:cNvPr>
          <p:cNvSpPr txBox="1"/>
          <p:nvPr/>
        </p:nvSpPr>
        <p:spPr>
          <a:xfrm>
            <a:off x="2307771" y="1736474"/>
            <a:ext cx="19920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Coping</a:t>
            </a:r>
            <a:r>
              <a:rPr lang="en-US" sz="1600" dirty="0"/>
              <a:t> </a:t>
            </a:r>
          </a:p>
        </p:txBody>
      </p:sp>
      <p:pic>
        <p:nvPicPr>
          <p:cNvPr id="7" name="Picture 6" descr="A picture containing person, window, table, person&#10;&#10;Description automatically generated">
            <a:extLst>
              <a:ext uri="{FF2B5EF4-FFF2-40B4-BE49-F238E27FC236}">
                <a16:creationId xmlns:a16="http://schemas.microsoft.com/office/drawing/2014/main" id="{9B749FED-2DBB-4089-8314-97178603F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0362"/>
            <a:ext cx="5715001" cy="3810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378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0892CC-AA50-43E8-8D74-305E59F915BE}"/>
              </a:ext>
            </a:extLst>
          </p:cNvPr>
          <p:cNvSpPr txBox="1"/>
          <p:nvPr/>
        </p:nvSpPr>
        <p:spPr>
          <a:xfrm>
            <a:off x="6298442" y="1837654"/>
            <a:ext cx="5417309" cy="42076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sz="1600" dirty="0" err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AD6DBF-30D0-493D-B3E5-620E7E765F18}"/>
              </a:ext>
            </a:extLst>
          </p:cNvPr>
          <p:cNvSpPr/>
          <p:nvPr/>
        </p:nvSpPr>
        <p:spPr>
          <a:xfrm>
            <a:off x="6568716" y="2100566"/>
            <a:ext cx="1484578" cy="1491719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29274-5CC8-4302-BC55-33DEF5E5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49" y="812654"/>
            <a:ext cx="10962000" cy="671967"/>
          </a:xfrm>
        </p:spPr>
        <p:txBody>
          <a:bodyPr/>
          <a:lstStyle/>
          <a:p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Procedurer for </a:t>
            </a:r>
            <a:r>
              <a:rPr lang="da-DK" dirty="0">
                <a:solidFill>
                  <a:schemeClr val="accent6"/>
                </a:solidFill>
              </a:rPr>
              <a:t>indberetning</a:t>
            </a:r>
            <a:r>
              <a:rPr lang="da-DK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endParaRPr lang="da-DK" dirty="0">
              <a:solidFill>
                <a:schemeClr val="accent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233F7-A73B-452D-A8CC-1C27635E733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297CBEE-B674-4E57-8C75-AB7D1EA1E638}" type="datetime1">
              <a:rPr lang="da-DK" smtClean="0"/>
              <a:t>19-01-2022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B71A3-1F46-457E-A1B1-3C51F2CA2EE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4326E28-4165-437B-956D-5717F35EA6B9}"/>
              </a:ext>
            </a:extLst>
          </p:cNvPr>
          <p:cNvSpPr txBox="1">
            <a:spLocks/>
          </p:cNvSpPr>
          <p:nvPr/>
        </p:nvSpPr>
        <p:spPr>
          <a:xfrm>
            <a:off x="6298442" y="2387265"/>
            <a:ext cx="6126797" cy="44573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800" dirty="0"/>
          </a:p>
          <a:p>
            <a:endParaRPr lang="en-US" dirty="0"/>
          </a:p>
        </p:txBody>
      </p:sp>
      <p:pic>
        <p:nvPicPr>
          <p:cNvPr id="16" name="Graphic 15" descr="Blind">
            <a:extLst>
              <a:ext uri="{FF2B5EF4-FFF2-40B4-BE49-F238E27FC236}">
                <a16:creationId xmlns:a16="http://schemas.microsoft.com/office/drawing/2014/main" id="{D1A007BC-43AB-4524-8A55-1B781DBD1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5773" y="4209605"/>
            <a:ext cx="600785" cy="60078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AD29A9E-3821-4E28-8C14-28CAA06909A0}"/>
              </a:ext>
            </a:extLst>
          </p:cNvPr>
          <p:cNvSpPr txBox="1"/>
          <p:nvPr/>
        </p:nvSpPr>
        <p:spPr>
          <a:xfrm>
            <a:off x="8499225" y="4325330"/>
            <a:ext cx="310853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dirty="0"/>
              <a:t>Anonymitet</a:t>
            </a:r>
            <a:r>
              <a:rPr lang="da-DK" sz="2100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634BF5-CC62-451E-97CD-A924D374F00C}"/>
              </a:ext>
            </a:extLst>
          </p:cNvPr>
          <p:cNvSpPr txBox="1"/>
          <p:nvPr/>
        </p:nvSpPr>
        <p:spPr>
          <a:xfrm>
            <a:off x="8545606" y="2510850"/>
            <a:ext cx="287993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dirty="0"/>
              <a:t>Netværkstilgang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2EE9657-FEA5-42CC-8EF7-2651A5B0AD8A}"/>
              </a:ext>
            </a:extLst>
          </p:cNvPr>
          <p:cNvSpPr/>
          <p:nvPr/>
        </p:nvSpPr>
        <p:spPr>
          <a:xfrm>
            <a:off x="414697" y="206767"/>
            <a:ext cx="11396304" cy="413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pic>
        <p:nvPicPr>
          <p:cNvPr id="10" name="Graphic 9" descr="Social network">
            <a:extLst>
              <a:ext uri="{FF2B5EF4-FFF2-40B4-BE49-F238E27FC236}">
                <a16:creationId xmlns:a16="http://schemas.microsoft.com/office/drawing/2014/main" id="{228E3EAE-886D-48A6-A66F-E3CA43F52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8876" y="2284424"/>
            <a:ext cx="1017241" cy="10172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B6FE9A-0BED-4F3C-8C3D-3E08A4FCAA70}"/>
              </a:ext>
            </a:extLst>
          </p:cNvPr>
          <p:cNvSpPr txBox="1"/>
          <p:nvPr/>
        </p:nvSpPr>
        <p:spPr>
          <a:xfrm>
            <a:off x="874369" y="1676789"/>
            <a:ext cx="5238480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accent6"/>
                </a:solidFill>
              </a:rPr>
              <a:t>Hvorfor rapporteres der ikke flere sager?</a:t>
            </a:r>
          </a:p>
          <a:p>
            <a:endParaRPr lang="da-DK" sz="20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frygt for ikke at blive taget alvorlig </a:t>
            </a:r>
          </a:p>
          <a:p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frygt for at blive stemplet som én, der laver ballade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frygt for negative konsekvenser for ens karriere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ønsker ikke at modparten skal straffes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ved ikke hvor man skal henvende sig for hjælp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D3E93A-7A6E-45A0-958F-B1B0BFC28D88}"/>
              </a:ext>
            </a:extLst>
          </p:cNvPr>
          <p:cNvSpPr/>
          <p:nvPr/>
        </p:nvSpPr>
        <p:spPr>
          <a:xfrm>
            <a:off x="6566180" y="4095237"/>
            <a:ext cx="1484578" cy="1491719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 err="1"/>
          </a:p>
        </p:txBody>
      </p:sp>
      <p:pic>
        <p:nvPicPr>
          <p:cNvPr id="26" name="Graphic 25" descr="Blind">
            <a:extLst>
              <a:ext uri="{FF2B5EF4-FFF2-40B4-BE49-F238E27FC236}">
                <a16:creationId xmlns:a16="http://schemas.microsoft.com/office/drawing/2014/main" id="{897D9C2A-42B8-4699-BEBF-B68EBB747A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23297" y="4325330"/>
            <a:ext cx="1006085" cy="100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rgbClr val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NFA skabelon DK_2018">
  <a:themeElements>
    <a:clrScheme name="Beskæftigelsesministeriet 2018">
      <a:dk1>
        <a:sysClr val="windowText" lastClr="000000"/>
      </a:dk1>
      <a:lt1>
        <a:sysClr val="window" lastClr="FFFFFF"/>
      </a:lt1>
      <a:dk2>
        <a:srgbClr val="003087"/>
      </a:dk2>
      <a:lt2>
        <a:srgbClr val="E7E6E6"/>
      </a:lt2>
      <a:accent1>
        <a:srgbClr val="003087"/>
      </a:accent1>
      <a:accent2>
        <a:srgbClr val="8098C3"/>
      </a:accent2>
      <a:accent3>
        <a:srgbClr val="C8102E"/>
      </a:accent3>
      <a:accent4>
        <a:srgbClr val="E48897"/>
      </a:accent4>
      <a:accent5>
        <a:srgbClr val="BBB7B2"/>
      </a:accent5>
      <a:accent6>
        <a:srgbClr val="80E3D8"/>
      </a:accent6>
      <a:hlink>
        <a:srgbClr val="003087"/>
      </a:hlink>
      <a:folHlink>
        <a:srgbClr val="8098C3"/>
      </a:folHlink>
    </a:clrScheme>
    <a:fontScheme name="Brugerdefinere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/>
        </a:defPPr>
      </a:lstStyle>
    </a:txDef>
  </a:objectDefaults>
  <a:extraClrSchemeLst/>
  <a:extLst>
    <a:ext uri="{05A4C25C-085E-4340-85A3-A5531E510DB2}">
      <thm15:themeFamily xmlns:thm15="http://schemas.microsoft.com/office/thememl/2012/main" name="Beskæftigelsesministeriet.potx" id="{77F50CD3-33BE-4A82-8ED4-D97448D3D035}" vid="{6356E5B6-054C-4E95-AE10-DB56FD0F1CB7}"/>
    </a:ext>
  </a:extLst>
</a:theme>
</file>

<file path=ppt/theme/theme3.xml><?xml version="1.0" encoding="utf-8"?>
<a:theme xmlns:a="http://schemas.openxmlformats.org/drawingml/2006/main" name="1_Blank">
  <a:themeElements>
    <a:clrScheme name="SDU">
      <a:dk1>
        <a:srgbClr val="000000"/>
      </a:dk1>
      <a:lt1>
        <a:srgbClr val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TemplafyTemplateConfiguration><![CDATA[{"elementsMetadata":[],"transformationConfigurations":[{"language":"{{DocumentLanguage}}","disableUpdates":false,"type":"proofingLanguage"}],"templateName":"SDU widescreen 16:9 - uden enhedsnavn, dato og links","templateDescription":"SDU widescreen 16:9 - uden enhedsnavn, dato og links","enableDocumentContentUpdater":true,"version":"1.3"}]]></TemplafyTemplateConfiguration>
</file>

<file path=customXml/item2.xml><?xml version="1.0" encoding="utf-8"?>
<TemplafyFormConfiguration><![CDATA[{"formFields":[],"formDataEntries":[]}]]></TemplafyFormConfigurati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E10ADEF3388548994A36C44760CC00" ma:contentTypeVersion="13" ma:contentTypeDescription="Opret et nyt dokument." ma:contentTypeScope="" ma:versionID="611c8a60b29b6c981b53108000b32cce">
  <xsd:schema xmlns:xsd="http://www.w3.org/2001/XMLSchema" xmlns:xs="http://www.w3.org/2001/XMLSchema" xmlns:p="http://schemas.microsoft.com/office/2006/metadata/properties" xmlns:ns2="1d0e8183-e62f-42b4-8b95-8789cecfebf2" xmlns:ns3="e7b00380-37a4-4990-b1d3-039f4a76a97e" targetNamespace="http://schemas.microsoft.com/office/2006/metadata/properties" ma:root="true" ma:fieldsID="22487889902fec49d9dd35efa2078ac0" ns2:_="" ns3:_="">
    <xsd:import namespace="1d0e8183-e62f-42b4-8b95-8789cecfebf2"/>
    <xsd:import namespace="e7b00380-37a4-4990-b1d3-039f4a76a9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e8183-e62f-42b4-8b95-8789cecfeb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00380-37a4-4990-b1d3-039f4a76a9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84C70F-0F64-4774-853F-19FDF7E1F81D}">
  <ds:schemaRefs/>
</ds:datastoreItem>
</file>

<file path=customXml/itemProps2.xml><?xml version="1.0" encoding="utf-8"?>
<ds:datastoreItem xmlns:ds="http://schemas.openxmlformats.org/officeDocument/2006/customXml" ds:itemID="{C5CD5A01-6378-494D-B71B-D23DEC9A120C}">
  <ds:schemaRefs/>
</ds:datastoreItem>
</file>

<file path=customXml/itemProps3.xml><?xml version="1.0" encoding="utf-8"?>
<ds:datastoreItem xmlns:ds="http://schemas.openxmlformats.org/officeDocument/2006/customXml" ds:itemID="{B878102D-CABB-4777-A721-A63E63BACA72}"/>
</file>

<file path=customXml/itemProps4.xml><?xml version="1.0" encoding="utf-8"?>
<ds:datastoreItem xmlns:ds="http://schemas.openxmlformats.org/officeDocument/2006/customXml" ds:itemID="{9EB7EE68-2B12-44CF-AAF5-93558B073A1E}"/>
</file>

<file path=customXml/itemProps5.xml><?xml version="1.0" encoding="utf-8"?>
<ds:datastoreItem xmlns:ds="http://schemas.openxmlformats.org/officeDocument/2006/customXml" ds:itemID="{37D59CD1-FECE-4C8E-A0EA-D26A9790D9B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Widescreen</PresentationFormat>
  <Paragraphs>166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Palatino Linotype</vt:lpstr>
      <vt:lpstr>Verdana</vt:lpstr>
      <vt:lpstr>Wingdings</vt:lpstr>
      <vt:lpstr>Blank</vt:lpstr>
      <vt:lpstr>NFA skabelon DK_2018</vt:lpstr>
      <vt:lpstr>1_Blank</vt:lpstr>
      <vt:lpstr>Forebyggelse og håndtering af seksuel chikane      </vt:lpstr>
      <vt:lpstr> Krænkeren </vt:lpstr>
      <vt:lpstr>Forebyggelse  indsatser </vt:lpstr>
      <vt:lpstr>Om politikker </vt:lpstr>
      <vt:lpstr>Definitioner og grænser Uacceptabel adfærd </vt:lpstr>
      <vt:lpstr>PowerPoint Presentation</vt:lpstr>
      <vt:lpstr>PowerPoint Presentation</vt:lpstr>
      <vt:lpstr>Indberetning forstå offeret </vt:lpstr>
      <vt:lpstr>Procedurer for indberetning  </vt:lpstr>
      <vt:lpstr>Hvilke rolle spiller vidner?</vt:lpstr>
      <vt:lpstr>Principper for håndtering </vt:lpstr>
      <vt:lpstr>Retfærdige sanktioner   </vt:lpstr>
      <vt:lpstr>Synlighed og kendskab i hele organisationen  </vt:lpstr>
      <vt:lpstr>Forebyggelse  indsatser </vt:lpstr>
      <vt:lpstr>Træning og uddannelse </vt:lpstr>
      <vt:lpstr>PowerPoint Presentation</vt:lpstr>
      <vt:lpstr>Læs mere om projektet og materialerne på hjemmesiden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2020-11-30T14:24:27Z</dcterms:created>
  <dcterms:modified xsi:type="dcterms:W3CDTF">2022-01-19T12:54:44Z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0x01010004E10ADEF3388548994A36C44760CC00</vt:lpwstr>
  </property>
</Properties>
</file>